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96" r:id="rId2"/>
    <p:sldId id="304" r:id="rId3"/>
    <p:sldId id="312" r:id="rId4"/>
    <p:sldId id="306" r:id="rId5"/>
    <p:sldId id="307" r:id="rId6"/>
    <p:sldId id="302" r:id="rId7"/>
    <p:sldId id="284" r:id="rId8"/>
    <p:sldId id="285" r:id="rId9"/>
    <p:sldId id="308" r:id="rId10"/>
    <p:sldId id="313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FFCC"/>
    <a:srgbClr val="C08D76"/>
    <a:srgbClr val="602E04"/>
    <a:srgbClr val="EFA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Лист1!$B$37:$C$37</c:f>
              <c:strCache>
                <c:ptCount val="2"/>
                <c:pt idx="0">
                  <c:v>Родители</c:v>
                </c:pt>
                <c:pt idx="1">
                  <c:v>Обучающиеся</c:v>
                </c:pt>
              </c:strCache>
            </c:strRef>
          </c:cat>
          <c:val>
            <c:numRef>
              <c:f>Лист1!$B$38:$C$38</c:f>
              <c:numCache>
                <c:formatCode>0.0%</c:formatCode>
                <c:ptCount val="2"/>
                <c:pt idx="0">
                  <c:v>0.71599999999999997</c:v>
                </c:pt>
                <c:pt idx="1">
                  <c:v>0.83599999999999997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24064"/>
        <c:axId val="90075136"/>
      </c:barChart>
      <c:catAx>
        <c:axId val="8882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90075136"/>
        <c:crosses val="autoZero"/>
        <c:auto val="1"/>
        <c:lblAlgn val="ctr"/>
        <c:lblOffset val="100"/>
        <c:noMultiLvlLbl val="0"/>
      </c:catAx>
      <c:valAx>
        <c:axId val="900751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882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02435863043225"/>
          <c:y val="0.11304397320485517"/>
          <c:w val="0.38254579662783628"/>
          <c:h val="0.711556501546776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Как бы Вы в целом оценили доброжелательность и вежливость классного руководителя?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Лист1!$B$1:$D$1</c:f>
              <c:strCache>
                <c:ptCount val="3"/>
                <c:pt idx="0">
                  <c:v>Положительно, или скорее положительно</c:v>
                </c:pt>
                <c:pt idx="1">
                  <c:v>Затрудняюсь ответить</c:v>
                </c:pt>
                <c:pt idx="2">
                  <c:v>Скорее нет или однозначно нет</c:v>
                </c:pt>
              </c:strCache>
            </c:strRef>
          </c:cat>
          <c:val>
            <c:numRef>
              <c:f>Лист1!$B$2:$D$2</c:f>
              <c:numCache>
                <c:formatCode>0.00%</c:formatCode>
                <c:ptCount val="3"/>
                <c:pt idx="0">
                  <c:v>0.78200000000000003</c:v>
                </c:pt>
                <c:pt idx="1">
                  <c:v>0.17299999999999999</c:v>
                </c:pt>
                <c:pt idx="2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17024"/>
        <c:axId val="90418560"/>
      </c:barChart>
      <c:catAx>
        <c:axId val="9041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90418560"/>
        <c:crosses val="autoZero"/>
        <c:auto val="1"/>
        <c:lblAlgn val="ctr"/>
        <c:lblOffset val="100"/>
        <c:noMultiLvlLbl val="0"/>
      </c:catAx>
      <c:valAx>
        <c:axId val="90418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04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Лист1!$B$20:$C$20</c:f>
              <c:strCache>
                <c:ptCount val="2"/>
                <c:pt idx="0">
                  <c:v>Затрудняюсь ответить</c:v>
                </c:pt>
                <c:pt idx="1">
                  <c:v>Скорее нет или однозначно нет</c:v>
                </c:pt>
              </c:strCache>
            </c:strRef>
          </c:cat>
          <c:val>
            <c:numRef>
              <c:f>Лист1!$B$21:$C$21</c:f>
              <c:numCache>
                <c:formatCode>0.00%</c:formatCode>
                <c:ptCount val="2"/>
                <c:pt idx="0">
                  <c:v>0.152</c:v>
                </c:pt>
                <c:pt idx="1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13760"/>
        <c:axId val="97015296"/>
      </c:barChart>
      <c:catAx>
        <c:axId val="9701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97015296"/>
        <c:crosses val="autoZero"/>
        <c:auto val="1"/>
        <c:lblAlgn val="ctr"/>
        <c:lblOffset val="100"/>
        <c:noMultiLvlLbl val="0"/>
      </c:catAx>
      <c:valAx>
        <c:axId val="970152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701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99077880235525E-2"/>
          <c:y val="2.8378891878358122E-2"/>
          <c:w val="0.71268632189016035"/>
          <c:h val="0.8763903447121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Лист1!$A$44</c:f>
              <c:strCache>
                <c:ptCount val="1"/>
                <c:pt idx="0">
                  <c:v>Удовлетворенность МТО  школы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Лист1!$B$43:$D$43</c:f>
              <c:strCache>
                <c:ptCount val="3"/>
                <c:pt idx="0">
                  <c:v>Положительно, или скорее положительно</c:v>
                </c:pt>
                <c:pt idx="1">
                  <c:v>Затрудняюсь ответить</c:v>
                </c:pt>
                <c:pt idx="2">
                  <c:v>Скорее нет или однозначно нет</c:v>
                </c:pt>
              </c:strCache>
            </c:strRef>
          </c:cat>
          <c:val>
            <c:numRef>
              <c:f>Лист1!$B$44:$D$44</c:f>
              <c:numCache>
                <c:formatCode>0.00%</c:formatCode>
                <c:ptCount val="3"/>
                <c:pt idx="0">
                  <c:v>0.82599999999999996</c:v>
                </c:pt>
                <c:pt idx="1">
                  <c:v>0.152</c:v>
                </c:pt>
                <c:pt idx="2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Лист1!$A$45</c:f>
              <c:strCache>
                <c:ptCount val="1"/>
                <c:pt idx="0">
                  <c:v>Удовлетворенность качеством  образования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Лист1!$B$43:$D$43</c:f>
              <c:strCache>
                <c:ptCount val="3"/>
                <c:pt idx="0">
                  <c:v>Положительно, или скорее положительно</c:v>
                </c:pt>
                <c:pt idx="1">
                  <c:v>Затрудняюсь ответить</c:v>
                </c:pt>
                <c:pt idx="2">
                  <c:v>Скорее нет или однозначно нет</c:v>
                </c:pt>
              </c:strCache>
            </c:strRef>
          </c:cat>
          <c:val>
            <c:numRef>
              <c:f>Лист1!$B$45:$D$45</c:f>
              <c:numCache>
                <c:formatCode>0.00%</c:formatCode>
                <c:ptCount val="3"/>
                <c:pt idx="0">
                  <c:v>0.73899999999999999</c:v>
                </c:pt>
                <c:pt idx="1">
                  <c:v>0.17299999999999999</c:v>
                </c:pt>
                <c:pt idx="2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33216"/>
        <c:axId val="97063680"/>
      </c:barChart>
      <c:catAx>
        <c:axId val="9703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97063680"/>
        <c:crosses val="autoZero"/>
        <c:auto val="1"/>
        <c:lblAlgn val="ctr"/>
        <c:lblOffset val="100"/>
        <c:noMultiLvlLbl val="0"/>
      </c:catAx>
      <c:valAx>
        <c:axId val="970636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703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01565566788889"/>
          <c:y val="0.45239894572244876"/>
          <c:w val="0.20916587971706849"/>
          <c:h val="0.3242189507965118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Лист2!$A$2:$A$20</c:f>
              <c:strCache>
                <c:ptCount val="19"/>
                <c:pt idx="0">
                  <c:v>-Уровнем преподавания;</c:v>
                </c:pt>
                <c:pt idx="1">
                  <c:v>-Организацией школьного быта;</c:v>
                </c:pt>
                <c:pt idx="2">
                  <c:v>-Питанием в школе;</c:v>
                </c:pt>
                <c:pt idx="3">
                  <c:v>-Состоянием школьных помещений;</c:v>
                </c:pt>
                <c:pt idx="4">
                  <c:v>-Оформлением классов;</c:v>
                </c:pt>
                <c:pt idx="5">
                  <c:v>-Материально-техническим обеспечением школы;</c:v>
                </c:pt>
                <c:pt idx="6">
                  <c:v>-Отношениями между школьниками в классе;</c:v>
                </c:pt>
                <c:pt idx="7">
                  <c:v>-Вашими отношениями с педагогами;</c:v>
                </c:pt>
                <c:pt idx="8">
                  <c:v>-Вашими отношениями с администрацией;</c:v>
                </c:pt>
                <c:pt idx="9">
                  <c:v>-Отношениями Вашего ребенка с педагогами;</c:v>
                </c:pt>
                <c:pt idx="10">
                  <c:v>-Отношением Вашего ребенка к школе в целом</c:v>
                </c:pt>
                <c:pt idx="11">
                  <c:v>2Увлечения по интересам</c:v>
                </c:pt>
                <c:pt idx="12">
                  <c:v>3. Получаете ли Вы достаточную информацию об успехах и неудачах Вашего ребенка в школе?</c:v>
                </c:pt>
                <c:pt idx="13">
                  <c:v>4.Узнаете ли Вы что-нибудь важное о личности Вашего ребенка из бесед с педагогами и психологом?</c:v>
                </c:pt>
                <c:pt idx="14">
                  <c:v>5.Может ли Ваш ребенок сказать: «Моя школа лучше других школ в районе»?</c:v>
                </c:pt>
                <c:pt idx="15">
                  <c:v>6. Имеете ли Вы возможность участвовать в делах класса своего ребенка, школы?</c:v>
                </c:pt>
                <c:pt idx="16">
                  <c:v>7. Знаете ли Вы о существовании официального сайта нашей школы?</c:v>
                </c:pt>
                <c:pt idx="17">
                  <c:v>8.Приходилось ли Вам использовать информацию сайта?</c:v>
                </c:pt>
                <c:pt idx="18">
                  <c:v>9. Если «Да», то была ли она полезной для Вас</c:v>
                </c:pt>
              </c:strCache>
            </c:strRef>
          </c:cat>
          <c:val>
            <c:numRef>
              <c:f>Лист2!$B$2:$B$20</c:f>
              <c:numCache>
                <c:formatCode>0%</c:formatCode>
                <c:ptCount val="19"/>
                <c:pt idx="0">
                  <c:v>0.83</c:v>
                </c:pt>
                <c:pt idx="1">
                  <c:v>0.83</c:v>
                </c:pt>
                <c:pt idx="2">
                  <c:v>0.83</c:v>
                </c:pt>
                <c:pt idx="3">
                  <c:v>0.88</c:v>
                </c:pt>
                <c:pt idx="4">
                  <c:v>1</c:v>
                </c:pt>
                <c:pt idx="5">
                  <c:v>0.83</c:v>
                </c:pt>
                <c:pt idx="6">
                  <c:v>0.57999999999999996</c:v>
                </c:pt>
                <c:pt idx="7">
                  <c:v>0.98</c:v>
                </c:pt>
                <c:pt idx="8" formatCode="0.00%">
                  <c:v>0.85499999999999998</c:v>
                </c:pt>
                <c:pt idx="9">
                  <c:v>0.83</c:v>
                </c:pt>
                <c:pt idx="10">
                  <c:v>0.73</c:v>
                </c:pt>
                <c:pt idx="11">
                  <c:v>0.29499999999999998</c:v>
                </c:pt>
                <c:pt idx="12">
                  <c:v>0.94</c:v>
                </c:pt>
                <c:pt idx="13" formatCode="0.00%">
                  <c:v>0.79500000000000004</c:v>
                </c:pt>
                <c:pt idx="14">
                  <c:v>0.54</c:v>
                </c:pt>
                <c:pt idx="15" formatCode="0.00%">
                  <c:v>0.625</c:v>
                </c:pt>
                <c:pt idx="16">
                  <c:v>0.92</c:v>
                </c:pt>
                <c:pt idx="17" formatCode="0.00%">
                  <c:v>0.625</c:v>
                </c:pt>
                <c:pt idx="18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Лист2!$A$2:$A$20</c:f>
              <c:strCache>
                <c:ptCount val="19"/>
                <c:pt idx="0">
                  <c:v>-Уровнем преподавания;</c:v>
                </c:pt>
                <c:pt idx="1">
                  <c:v>-Организацией школьного быта;</c:v>
                </c:pt>
                <c:pt idx="2">
                  <c:v>-Питанием в школе;</c:v>
                </c:pt>
                <c:pt idx="3">
                  <c:v>-Состоянием школьных помещений;</c:v>
                </c:pt>
                <c:pt idx="4">
                  <c:v>-Оформлением классов;</c:v>
                </c:pt>
                <c:pt idx="5">
                  <c:v>-Материально-техническим обеспечением школы;</c:v>
                </c:pt>
                <c:pt idx="6">
                  <c:v>-Отношениями между школьниками в классе;</c:v>
                </c:pt>
                <c:pt idx="7">
                  <c:v>-Вашими отношениями с педагогами;</c:v>
                </c:pt>
                <c:pt idx="8">
                  <c:v>-Вашими отношениями с администрацией;</c:v>
                </c:pt>
                <c:pt idx="9">
                  <c:v>-Отношениями Вашего ребенка с педагогами;</c:v>
                </c:pt>
                <c:pt idx="10">
                  <c:v>-Отношением Вашего ребенка к школе в целом</c:v>
                </c:pt>
                <c:pt idx="11">
                  <c:v>2Увлечения по интересам</c:v>
                </c:pt>
                <c:pt idx="12">
                  <c:v>3. Получаете ли Вы достаточную информацию об успехах и неудачах Вашего ребенка в школе?</c:v>
                </c:pt>
                <c:pt idx="13">
                  <c:v>4.Узнаете ли Вы что-нибудь важное о личности Вашего ребенка из бесед с педагогами и психологом?</c:v>
                </c:pt>
                <c:pt idx="14">
                  <c:v>5.Может ли Ваш ребенок сказать: «Моя школа лучше других школ в районе»?</c:v>
                </c:pt>
                <c:pt idx="15">
                  <c:v>6. Имеете ли Вы возможность участвовать в делах класса своего ребенка, школы?</c:v>
                </c:pt>
                <c:pt idx="16">
                  <c:v>7. Знаете ли Вы о существовании официального сайта нашей школы?</c:v>
                </c:pt>
                <c:pt idx="17">
                  <c:v>8.Приходилось ли Вам использовать информацию сайта?</c:v>
                </c:pt>
                <c:pt idx="18">
                  <c:v>9. Если «Да», то была ли она полезной для Вас</c:v>
                </c:pt>
              </c:strCache>
            </c:strRef>
          </c:cat>
          <c:val>
            <c:numRef>
              <c:f>Лист2!$C$2:$C$20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0.04</c:v>
                </c:pt>
                <c:pt idx="4">
                  <c:v>0</c:v>
                </c:pt>
                <c:pt idx="5">
                  <c:v>0</c:v>
                </c:pt>
                <c:pt idx="6">
                  <c:v>0.115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0.04</c:v>
                </c:pt>
                <c:pt idx="11">
                  <c:v>0.08</c:v>
                </c:pt>
                <c:pt idx="12">
                  <c:v>0</c:v>
                </c:pt>
                <c:pt idx="13">
                  <c:v>0.06</c:v>
                </c:pt>
                <c:pt idx="14">
                  <c:v>0.02</c:v>
                </c:pt>
                <c:pt idx="15">
                  <c:v>0.17</c:v>
                </c:pt>
                <c:pt idx="16">
                  <c:v>0.06</c:v>
                </c:pt>
                <c:pt idx="17">
                  <c:v>0.34499999999999997</c:v>
                </c:pt>
                <c:pt idx="18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cat>
            <c:strRef>
              <c:f>Лист2!$A$2:$A$20</c:f>
              <c:strCache>
                <c:ptCount val="19"/>
                <c:pt idx="0">
                  <c:v>-Уровнем преподавания;</c:v>
                </c:pt>
                <c:pt idx="1">
                  <c:v>-Организацией школьного быта;</c:v>
                </c:pt>
                <c:pt idx="2">
                  <c:v>-Питанием в школе;</c:v>
                </c:pt>
                <c:pt idx="3">
                  <c:v>-Состоянием школьных помещений;</c:v>
                </c:pt>
                <c:pt idx="4">
                  <c:v>-Оформлением классов;</c:v>
                </c:pt>
                <c:pt idx="5">
                  <c:v>-Материально-техническим обеспечением школы;</c:v>
                </c:pt>
                <c:pt idx="6">
                  <c:v>-Отношениями между школьниками в классе;</c:v>
                </c:pt>
                <c:pt idx="7">
                  <c:v>-Вашими отношениями с педагогами;</c:v>
                </c:pt>
                <c:pt idx="8">
                  <c:v>-Вашими отношениями с администрацией;</c:v>
                </c:pt>
                <c:pt idx="9">
                  <c:v>-Отношениями Вашего ребенка с педагогами;</c:v>
                </c:pt>
                <c:pt idx="10">
                  <c:v>-Отношением Вашего ребенка к школе в целом</c:v>
                </c:pt>
                <c:pt idx="11">
                  <c:v>2Увлечения по интересам</c:v>
                </c:pt>
                <c:pt idx="12">
                  <c:v>3. Получаете ли Вы достаточную информацию об успехах и неудачах Вашего ребенка в школе?</c:v>
                </c:pt>
                <c:pt idx="13">
                  <c:v>4.Узнаете ли Вы что-нибудь важное о личности Вашего ребенка из бесед с педагогами и психологом?</c:v>
                </c:pt>
                <c:pt idx="14">
                  <c:v>5.Может ли Ваш ребенок сказать: «Моя школа лучше других школ в районе»?</c:v>
                </c:pt>
                <c:pt idx="15">
                  <c:v>6. Имеете ли Вы возможность участвовать в делах класса своего ребенка, школы?</c:v>
                </c:pt>
                <c:pt idx="16">
                  <c:v>7. Знаете ли Вы о существовании официального сайта нашей школы?</c:v>
                </c:pt>
                <c:pt idx="17">
                  <c:v>8.Приходилось ли Вам использовать информацию сайта?</c:v>
                </c:pt>
                <c:pt idx="18">
                  <c:v>9. Если «Да», то была ли она полезной для Вас</c:v>
                </c:pt>
              </c:strCache>
            </c:strRef>
          </c:cat>
          <c:val>
            <c:numRef>
              <c:f>Лист2!$D$2:$D$20</c:f>
              <c:numCache>
                <c:formatCode>0%</c:formatCode>
                <c:ptCount val="19"/>
                <c:pt idx="0">
                  <c:v>0.17</c:v>
                </c:pt>
                <c:pt idx="1">
                  <c:v>0.17</c:v>
                </c:pt>
                <c:pt idx="2">
                  <c:v>0.08</c:v>
                </c:pt>
                <c:pt idx="3">
                  <c:v>0.08</c:v>
                </c:pt>
                <c:pt idx="4">
                  <c:v>0</c:v>
                </c:pt>
                <c:pt idx="5">
                  <c:v>0.17</c:v>
                </c:pt>
                <c:pt idx="6">
                  <c:v>0.26500000000000001</c:v>
                </c:pt>
                <c:pt idx="7">
                  <c:v>0.02</c:v>
                </c:pt>
                <c:pt idx="8">
                  <c:v>0.14499999999999999</c:v>
                </c:pt>
                <c:pt idx="9">
                  <c:v>0.17</c:v>
                </c:pt>
                <c:pt idx="10">
                  <c:v>0.25</c:v>
                </c:pt>
                <c:pt idx="11">
                  <c:v>0.625</c:v>
                </c:pt>
                <c:pt idx="12">
                  <c:v>0.06</c:v>
                </c:pt>
                <c:pt idx="13">
                  <c:v>0.14499999999999999</c:v>
                </c:pt>
                <c:pt idx="14">
                  <c:v>0.44</c:v>
                </c:pt>
                <c:pt idx="15">
                  <c:v>0.20499999999999999</c:v>
                </c:pt>
                <c:pt idx="16">
                  <c:v>0.02</c:v>
                </c:pt>
                <c:pt idx="17">
                  <c:v>0.03</c:v>
                </c:pt>
                <c:pt idx="1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74944"/>
        <c:axId val="71076480"/>
      </c:barChart>
      <c:catAx>
        <c:axId val="7107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71076480"/>
        <c:crosses val="autoZero"/>
        <c:auto val="1"/>
        <c:lblAlgn val="ctr"/>
        <c:lblOffset val="100"/>
        <c:noMultiLvlLbl val="0"/>
      </c:catAx>
      <c:valAx>
        <c:axId val="7107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07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67630414902405"/>
          <c:y val="0.44020108876791469"/>
          <c:w val="0.10794497122630593"/>
          <c:h val="0.2232146080991001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8BDFD-D21E-4537-827D-CAB6F5AF857F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5244A-5F35-4332-AAAF-F10F1565A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2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143116"/>
            <a:ext cx="6072230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4F65-9ABC-40B6-84D5-A835EDA3909B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47BD-FE09-46E1-9422-CEE592800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6B80-1ADC-48AC-AB73-C442993A6FD4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C211-FA54-4D1E-82D4-68DAC4057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4750594" y="2178844"/>
            <a:ext cx="5857875" cy="2071687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75F0-A4A3-4AD7-A87F-25A6437CDBD7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3CD9-0D30-418D-BC3B-DBAF9FE3ED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02E04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9374-D5A0-4433-88B1-7CB9C67B36DF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27C8-A7F7-4443-931B-7AE3C0EBF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4357694"/>
            <a:ext cx="7786742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0D48-8438-4E7E-B5D5-FD032DC2EAE2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0D81-E8E0-4C4C-BA82-E4291953F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13B3-348B-4F5D-936C-3A02A59779B6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F796-3856-4375-AFF7-CE6F0C789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B66C-2EE3-49BD-83E7-6A75A035CC65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C251-C553-4A93-803C-A47FE1B05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1682-47FD-4F8E-A7AF-2EC63ECEF079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59B7-F081-4AF3-BCF3-58D05CCB3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27A9-B632-4E2B-9C75-C85CB15AF6D7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EE88-E02B-48D6-AFC8-50D814454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314327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2FD4-0DCF-4071-9D47-A273B259361A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E540-4C19-46FB-8FD8-E12CCBB20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1604" y="4786322"/>
            <a:ext cx="6072230" cy="642942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A423-5551-4E0C-951A-93CA11754786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3D1A-3E6F-4166-8391-A48E81434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A42CB-3D13-4D3D-A5A0-E61662DD6E6C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7AC35-1E70-4D61-8A2A-8A1DBB4DD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5" r:id="rId5"/>
    <p:sldLayoutId id="2147483711" r:id="rId6"/>
    <p:sldLayoutId id="2147483712" r:id="rId7"/>
    <p:sldLayoutId id="2147483713" r:id="rId8"/>
    <p:sldLayoutId id="2147483714" r:id="rId9"/>
    <p:sldLayoutId id="2147483706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2E0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1244564717_schkoljn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07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21193359">
            <a:off x="1866559" y="1229449"/>
            <a:ext cx="45508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folHlink"/>
                </a:solidFill>
              </a:rPr>
              <a:t>Удовлетворенность </a:t>
            </a:r>
          </a:p>
          <a:p>
            <a:r>
              <a:rPr lang="ru-RU" sz="2800" b="1" dirty="0" smtClean="0">
                <a:solidFill>
                  <a:schemeClr val="folHlink"/>
                </a:solidFill>
              </a:rPr>
              <a:t>качеством образования </a:t>
            </a:r>
            <a:endParaRPr lang="ru-RU" sz="2800" b="1" dirty="0">
              <a:solidFill>
                <a:schemeClr val="folHlink"/>
              </a:solidFill>
            </a:endParaRPr>
          </a:p>
        </p:txBody>
      </p:sp>
      <p:pic>
        <p:nvPicPr>
          <p:cNvPr id="1026" name="Picture 2" descr="https://xakepam.net/wp-content/uploads/2017/03/Tllum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r="8738" b="3101"/>
          <a:stretch/>
        </p:blipFill>
        <p:spPr bwMode="auto">
          <a:xfrm rot="21175394">
            <a:off x="2393879" y="2240818"/>
            <a:ext cx="4665139" cy="434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10002">
            <a:off x="3151284" y="568381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n-lt"/>
              </a:rPr>
              <a:t>Анкетирование</a:t>
            </a:r>
            <a:endParaRPr lang="ru-RU" sz="3200" b="1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299376" cy="1143000"/>
          </a:xfrm>
        </p:spPr>
        <p:txBody>
          <a:bodyPr/>
          <a:lstStyle/>
          <a:p>
            <a:r>
              <a:rPr lang="ru-RU" sz="2800" dirty="0"/>
              <a:t>У</a:t>
            </a:r>
            <a:r>
              <a:rPr lang="ru-RU" sz="2800" dirty="0" smtClean="0"/>
              <a:t>довлетворённость </a:t>
            </a:r>
            <a:r>
              <a:rPr lang="ru-RU" sz="2800" dirty="0"/>
              <a:t>образовательным процессом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77223"/>
              </p:ext>
            </p:extLst>
          </p:nvPr>
        </p:nvGraphicFramePr>
        <p:xfrm>
          <a:off x="0" y="1268760"/>
          <a:ext cx="968627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s://www.playzoneitaly.it/wp-content/uploads/2016/08/faq-playz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04090"/>
            <a:ext cx="3386086" cy="12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3" y="404664"/>
            <a:ext cx="9073008" cy="850106"/>
          </a:xfrm>
        </p:spPr>
        <p:txBody>
          <a:bodyPr/>
          <a:lstStyle/>
          <a:p>
            <a:r>
              <a:rPr lang="ru-RU" sz="3600" dirty="0" smtClean="0"/>
              <a:t>Предложения </a:t>
            </a:r>
            <a:r>
              <a:rPr lang="ru-RU" sz="3600" dirty="0" smtClean="0"/>
              <a:t>родителей по </a:t>
            </a:r>
            <a:br>
              <a:rPr lang="ru-RU" sz="3600" dirty="0" smtClean="0"/>
            </a:br>
            <a:r>
              <a:rPr lang="ru-RU" sz="3600" dirty="0" smtClean="0"/>
              <a:t>улучшению качества </a:t>
            </a:r>
            <a:r>
              <a:rPr lang="ru-RU" sz="3600" dirty="0" smtClean="0"/>
              <a:t>образования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/>
          <a:lstStyle/>
          <a:p>
            <a:r>
              <a:rPr lang="ru-RU" dirty="0" smtClean="0"/>
              <a:t>Убрать </a:t>
            </a:r>
            <a:r>
              <a:rPr lang="ru-RU" dirty="0"/>
              <a:t>внеурочную деятельность, чтобы в день было не более 6-ти уроков;</a:t>
            </a:r>
          </a:p>
          <a:p>
            <a:r>
              <a:rPr lang="ru-RU" dirty="0" smtClean="0"/>
              <a:t>Сделать </a:t>
            </a:r>
            <a:r>
              <a:rPr lang="ru-RU" dirty="0"/>
              <a:t>физкультурный зал в начальной школе;</a:t>
            </a:r>
          </a:p>
          <a:p>
            <a:r>
              <a:rPr lang="ru-RU" dirty="0" smtClean="0"/>
              <a:t>Способствовать </a:t>
            </a:r>
            <a:r>
              <a:rPr lang="ru-RU" dirty="0"/>
              <a:t>стабильности  преподавательского состава;</a:t>
            </a:r>
          </a:p>
          <a:p>
            <a:r>
              <a:rPr lang="ru-RU" dirty="0" smtClean="0"/>
              <a:t>чаще </a:t>
            </a:r>
            <a:r>
              <a:rPr lang="ru-RU" dirty="0"/>
              <a:t>организовывать выездные экскурсии(музеи, кино и т.д.).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www.playzoneitaly.it/wp-content/uploads/2016/08/faq-playzo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04090"/>
            <a:ext cx="3386086" cy="12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Рекомендации </a:t>
            </a:r>
            <a:r>
              <a:rPr lang="ru-RU" b="1" dirty="0" smtClean="0"/>
              <a:t>педагогам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Рассматривать </a:t>
            </a:r>
            <a:r>
              <a:rPr lang="ru-RU" dirty="0"/>
              <a:t>родителей обучающихся в качестве надёжных союзников в деле воспитания.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родительских собраниях обсудить полученные результаты и обозначить параметры, по которым совместная деятельность поможет повысить уровень удовлетворенности, обсудить роль и место родителей в будущей жизнедеятельности образовательного учреждения.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Продолжать работу по созданию единого поля взаимодействия «педагог-ребенок-родитель»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Продолжить просветительскую работу с родителями с целью подачи полной и своевременной информации о направлениях деятельности общеобразовательного учреждения по развитию и воспитанию детей.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2050" name="Picture 2" descr="https://yandex-images.clstorage.net/4ZTgf9200/2a2a92prC4q/4H0hyABwR9sGuGdmHBdMPTZlJtxEE-EdbKmQ3SQSfXfrlnap1m3I11p5Mjre3ztd_aHpiNNLO-lQjVAt-364e3Zt8tjQtlGOFj519R3VDTrkonTcVdT1n6lvUZ_00r-g_sPtsggx1RkF9XlnQZXpHWs16JpBzv8yyQiKuDd-KuntfOrOD2WI14Cn6KXbX8y3LOet2dZU_VEpNNEfswQxfCtebv6AsV9SgLK-5McT4dgjPKwY1sK--Mpaj7s4PyUsq_TtR0dtR9HJoGpr1ROLMGEg5tAdmfRdbr8THXyP-DthEW73Qnyf3IL4OiuOG2JQrrHlHJHLe_EPm8Fz__3qrGx9IU9EYwBbzq7ppRXWCbYprSWa1pB_Uq80HV66yT8-qZvmuQHx3NvKuLavCd1kWSk5qtWSCvi7BJJN_Dr0Lu-l_ezBCChJ0ATnL21f3As1K-IqGJRQ-hmr_VGfsYJ3uqFVr3-LtB3YjnL7ZUkYbdhsf6qVlgE380uWjr_7Oigq6rMogsehSFsKLWGr1dgO9WYiZdESGruSpnaT3vHN8f_jV263znCUU8J0cmTJ0yVRLTxtVBqD-fOOEw17__Zs6iL5pI4N4s1cDqgnZpNcyz4j42MfW1t_1an0Ul61Sfy3ZhXsNwX8XR5NuLtsgtdvnqm4qVAbTng3CxvMc7d9KmWruypPAqlF0s8oZyoV3g424C_umh9U_1Vg-FrcMIA2NSkaLnWFNVbVizPxJQtXYhDuNGsXEIf8_cWUTf15tC8n6bzrB8HlQduO4m8t3VrHuGCnK1UTXTNbrHBT1XMNMDkuFKu3CfOcGwMyM6DP1Osbo3lo2FMJtrfIm406tvUuJio0Yg_JYkoSjujiYx8Sh_oo4mMSll1-G-gwWhx7j782o9XiuEx5VhzAtHUtTt2k32v1YVeURjt5wx0Mfbd95a3i_WUNT-NPWYgtYaod2kGyIOylXBaas1kscpPds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53" y="5085184"/>
            <a:ext cx="23656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Рекомендации </a:t>
            </a:r>
            <a:r>
              <a:rPr lang="ru-RU" b="1" dirty="0" smtClean="0"/>
              <a:t>родителям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Проявлять </a:t>
            </a:r>
            <a:r>
              <a:rPr lang="ru-RU" dirty="0"/>
              <a:t>активную позицию в вопросах развития и воспитания своих  детей, принимая участие в родительских собраниях, совместной  деятельности.</a:t>
            </a:r>
          </a:p>
        </p:txBody>
      </p:sp>
      <p:pic>
        <p:nvPicPr>
          <p:cNvPr id="1026" name="Picture 2" descr="https://tatarstan.ru/file/news/421_n2042760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Удовлетворенность качеством </a:t>
            </a:r>
            <a:r>
              <a:rPr lang="ru-RU" sz="3600" b="1" dirty="0" smtClean="0"/>
              <a:t>образования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05472"/>
            <a:ext cx="8229600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Метод </a:t>
            </a:r>
            <a:r>
              <a:rPr lang="ru-RU" b="1" dirty="0"/>
              <a:t>исследования: </a:t>
            </a:r>
            <a:r>
              <a:rPr lang="ru-RU" dirty="0"/>
              <a:t>социологический метод </a:t>
            </a:r>
            <a:r>
              <a:rPr lang="ru-RU" dirty="0" smtClean="0"/>
              <a:t>анонимного анкетного </a:t>
            </a:r>
            <a:r>
              <a:rPr lang="ru-RU" dirty="0"/>
              <a:t>опроса.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Цель </a:t>
            </a:r>
            <a:r>
              <a:rPr lang="ru-RU" b="1" dirty="0"/>
              <a:t>исследования </a:t>
            </a:r>
            <a:r>
              <a:rPr lang="ru-RU" dirty="0"/>
              <a:t>– изучение удовлетворенности обучающихся и их родителей качеством образовательных услуг в системе школьного образования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5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Участники анкетирования</a:t>
            </a:r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545731"/>
              </p:ext>
            </p:extLst>
          </p:nvPr>
        </p:nvGraphicFramePr>
        <p:xfrm>
          <a:off x="467544" y="1556792"/>
          <a:ext cx="8208912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s://www.playzoneitaly.it/wp-content/uploads/2016/08/faq-playz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262" y="5604090"/>
            <a:ext cx="3386086" cy="12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elfpublishingadvice.files.wordpress.com/2018/04/thinkstockphotos-506903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17840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задачи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167" y="1857228"/>
            <a:ext cx="66350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степень удовлетворенности качеством образовательных услуг в школе.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Разработать </a:t>
            </a:r>
            <a:r>
              <a:rPr lang="ru-RU" dirty="0"/>
              <a:t>рекомендации по улучшению качества </a:t>
            </a:r>
            <a:r>
              <a:rPr lang="ru-RU" dirty="0" smtClean="0"/>
              <a:t>образования в </a:t>
            </a:r>
            <a:r>
              <a:rPr lang="ru-RU" dirty="0"/>
              <a:t>школе.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t="20265" r="38027" b="19318"/>
          <a:stretch/>
        </p:blipFill>
        <p:spPr bwMode="auto">
          <a:xfrm flipH="1">
            <a:off x="6300192" y="3861048"/>
            <a:ext cx="2699792" cy="273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</a:t>
            </a:r>
            <a:r>
              <a:rPr lang="ru-RU" dirty="0"/>
              <a:t>для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203011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тношения </a:t>
            </a:r>
            <a:r>
              <a:rPr lang="ru-RU" dirty="0"/>
              <a:t>школьников и классного руководителя,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довлетворенность </a:t>
            </a:r>
            <a:r>
              <a:rPr lang="ru-RU" dirty="0"/>
              <a:t>качеством получаемого в школе образования и материально-техническим обеспечением.</a:t>
            </a:r>
          </a:p>
          <a:p>
            <a:endParaRPr lang="ru-RU" dirty="0"/>
          </a:p>
        </p:txBody>
      </p:sp>
      <p:pic>
        <p:nvPicPr>
          <p:cNvPr id="4" name="Picture 4" descr="https://selfpublishingadvice.files.wordpress.com/2018/04/thinkstockphotos-5069030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ysClr val="windowText" lastClr="000000"/>
                </a:solidFill>
              </a:rPr>
              <a:t>Как бы Вы в целом оценили доброжелательность и вежливость классного руководителя?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1975474"/>
              </p:ext>
            </p:extLst>
          </p:nvPr>
        </p:nvGraphicFramePr>
        <p:xfrm>
          <a:off x="179512" y="1628800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94854"/>
              </p:ext>
            </p:extLst>
          </p:nvPr>
        </p:nvGraphicFramePr>
        <p:xfrm>
          <a:off x="971600" y="2057400"/>
          <a:ext cx="763284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https://selfpublishingadvice.files.wordpress.com/2018/04/thinkstockphotos-506903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Удовлетворены ли Вы наличием знаний и опыта классного руководителя?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540150"/>
              </p:ext>
            </p:extLst>
          </p:nvPr>
        </p:nvGraphicFramePr>
        <p:xfrm>
          <a:off x="539552" y="2057400"/>
          <a:ext cx="813690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https://selfpublishingadvice.files.wordpress.com/2018/04/thinkstockphotos-506903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Материально-техническое обеспечение и качество образования</a:t>
            </a:r>
            <a:endParaRPr lang="ru-RU" sz="3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996501"/>
              </p:ext>
            </p:extLst>
          </p:nvPr>
        </p:nvGraphicFramePr>
        <p:xfrm>
          <a:off x="323528" y="170080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https://selfpublishingadvice.files.wordpress.com/2018/04/thinkstockphotos-506903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2420888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96310"/>
            <a:ext cx="871296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Качество  образования;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Работа </a:t>
            </a:r>
            <a:r>
              <a:rPr lang="ru-RU" dirty="0"/>
              <a:t>педагогического </a:t>
            </a:r>
            <a:r>
              <a:rPr lang="ru-RU" dirty="0" smtClean="0"/>
              <a:t>коллектива;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Материально-техническое обеспечение ОУ;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Информированность </a:t>
            </a:r>
            <a:r>
              <a:rPr lang="ru-RU" dirty="0"/>
              <a:t>родителей различными сторонами школьной жизни;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Работой </a:t>
            </a:r>
            <a:r>
              <a:rPr lang="ru-RU" dirty="0"/>
              <a:t>по сохранению здоровья обучающихся (качество питания);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Работа </a:t>
            </a:r>
            <a:r>
              <a:rPr lang="ru-RU" dirty="0"/>
              <a:t>школы, </a:t>
            </a:r>
            <a:r>
              <a:rPr lang="ru-RU" dirty="0" smtClean="0"/>
              <a:t>направленная </a:t>
            </a:r>
            <a:r>
              <a:rPr lang="ru-RU" dirty="0"/>
              <a:t>на занятость школьников во внеурочное время.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Picture 2" descr="https://www.playzoneitaly.it/wp-content/uploads/2016/08/faq-playzo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23" y="5604090"/>
            <a:ext cx="3386086" cy="12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ссв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1397</TotalTime>
  <Words>254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Рассвет</vt:lpstr>
      <vt:lpstr>Презентация PowerPoint</vt:lpstr>
      <vt:lpstr>Удовлетворенность качеством образования</vt:lpstr>
      <vt:lpstr>Участники анкетирования</vt:lpstr>
      <vt:lpstr>Основные задачи:</vt:lpstr>
      <vt:lpstr>Анкета для обучающихся</vt:lpstr>
      <vt:lpstr>Как бы Вы в целом оценили доброжелательность и вежливость классного руководителя?</vt:lpstr>
      <vt:lpstr>Удовлетворены ли Вы наличием знаний и опыта классного руководителя?</vt:lpstr>
      <vt:lpstr>Материально-техническое обеспечение и качество образования</vt:lpstr>
      <vt:lpstr>Анкета для родителей</vt:lpstr>
      <vt:lpstr>Удовлетворённость образовательным процессом</vt:lpstr>
      <vt:lpstr>Предложения родителей по  улучшению качества образования</vt:lpstr>
      <vt:lpstr>Рекомендации педагогам </vt:lpstr>
      <vt:lpstr>Рекомендации родителям </vt:lpstr>
    </vt:vector>
  </TitlesOfParts>
  <Company>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Секретарь</cp:lastModifiedBy>
  <cp:revision>164</cp:revision>
  <dcterms:created xsi:type="dcterms:W3CDTF">2010-02-10T08:27:18Z</dcterms:created>
  <dcterms:modified xsi:type="dcterms:W3CDTF">2023-10-18T08:45:24Z</dcterms:modified>
</cp:coreProperties>
</file>