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3" r:id="rId2"/>
    <p:sldMasterId id="2147483987" r:id="rId3"/>
    <p:sldMasterId id="2147484027" r:id="rId4"/>
  </p:sldMasterIdLst>
  <p:notesMasterIdLst>
    <p:notesMasterId r:id="rId60"/>
  </p:notesMasterIdLst>
  <p:sldIdLst>
    <p:sldId id="404" r:id="rId5"/>
    <p:sldId id="479" r:id="rId6"/>
    <p:sldId id="480" r:id="rId7"/>
    <p:sldId id="481" r:id="rId8"/>
    <p:sldId id="484" r:id="rId9"/>
    <p:sldId id="482" r:id="rId10"/>
    <p:sldId id="483" r:id="rId11"/>
    <p:sldId id="485" r:id="rId12"/>
    <p:sldId id="446" r:id="rId13"/>
    <p:sldId id="447" r:id="rId14"/>
    <p:sldId id="448" r:id="rId15"/>
    <p:sldId id="449" r:id="rId16"/>
    <p:sldId id="450" r:id="rId17"/>
    <p:sldId id="454" r:id="rId18"/>
    <p:sldId id="456" r:id="rId19"/>
    <p:sldId id="458" r:id="rId20"/>
    <p:sldId id="45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67" r:id="rId29"/>
    <p:sldId id="468" r:id="rId30"/>
    <p:sldId id="407" r:id="rId31"/>
    <p:sldId id="409" r:id="rId32"/>
    <p:sldId id="411" r:id="rId33"/>
    <p:sldId id="413" r:id="rId34"/>
    <p:sldId id="309" r:id="rId35"/>
    <p:sldId id="311" r:id="rId36"/>
    <p:sldId id="469" r:id="rId37"/>
    <p:sldId id="491" r:id="rId38"/>
    <p:sldId id="471" r:id="rId39"/>
    <p:sldId id="472" r:id="rId40"/>
    <p:sldId id="428" r:id="rId41"/>
    <p:sldId id="430" r:id="rId42"/>
    <p:sldId id="429" r:id="rId43"/>
    <p:sldId id="438" r:id="rId44"/>
    <p:sldId id="329" r:id="rId45"/>
    <p:sldId id="343" r:id="rId46"/>
    <p:sldId id="344" r:id="rId47"/>
    <p:sldId id="345" r:id="rId48"/>
    <p:sldId id="439" r:id="rId49"/>
    <p:sldId id="473" r:id="rId50"/>
    <p:sldId id="474" r:id="rId51"/>
    <p:sldId id="475" r:id="rId52"/>
    <p:sldId id="477" r:id="rId53"/>
    <p:sldId id="486" r:id="rId54"/>
    <p:sldId id="487" r:id="rId55"/>
    <p:sldId id="488" r:id="rId56"/>
    <p:sldId id="492" r:id="rId57"/>
    <p:sldId id="489" r:id="rId58"/>
    <p:sldId id="490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9FC91A5-05FB-4C3E-8325-8F48875883C2}">
          <p14:sldIdLst>
            <p14:sldId id="404"/>
            <p14:sldId id="479"/>
            <p14:sldId id="480"/>
            <p14:sldId id="481"/>
            <p14:sldId id="484"/>
            <p14:sldId id="482"/>
            <p14:sldId id="483"/>
            <p14:sldId id="485"/>
            <p14:sldId id="446"/>
            <p14:sldId id="447"/>
            <p14:sldId id="448"/>
            <p14:sldId id="449"/>
            <p14:sldId id="450"/>
            <p14:sldId id="454"/>
            <p14:sldId id="456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07"/>
            <p14:sldId id="409"/>
            <p14:sldId id="411"/>
            <p14:sldId id="413"/>
            <p14:sldId id="309"/>
            <p14:sldId id="311"/>
            <p14:sldId id="469"/>
            <p14:sldId id="491"/>
            <p14:sldId id="471"/>
            <p14:sldId id="472"/>
            <p14:sldId id="428"/>
            <p14:sldId id="430"/>
            <p14:sldId id="429"/>
            <p14:sldId id="438"/>
            <p14:sldId id="329"/>
            <p14:sldId id="343"/>
            <p14:sldId id="344"/>
            <p14:sldId id="345"/>
            <p14:sldId id="439"/>
            <p14:sldId id="473"/>
            <p14:sldId id="474"/>
            <p14:sldId id="475"/>
            <p14:sldId id="477"/>
            <p14:sldId id="486"/>
            <p14:sldId id="487"/>
            <p14:sldId id="488"/>
            <p14:sldId id="492"/>
            <p14:sldId id="489"/>
            <p14:sldId id="490"/>
          </p14:sldIdLst>
        </p14:section>
        <p14:section name="Раздел без заголовка" id="{02036D6E-B9F1-49BB-A1E9-0CCABE0F608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>
        <p:scale>
          <a:sx n="75" d="100"/>
          <a:sy n="75" d="100"/>
        </p:scale>
        <p:origin x="-1182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88D45-3F60-4DFD-868B-C4A95D8184B1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B8D82-7C0A-426C-B275-5A8BC62D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51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B8D82-7C0A-426C-B275-5A8BC62DC5F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83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97E40-D818-4BF7-A467-BC8C95B831D3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CEB21-83CA-4DB3-A7E4-988FD75E2F6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13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A41A3-8F5A-49F4-B642-738F6377805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11259-C480-4958-B16A-A2DEA02CD46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39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17FCF6B-2484-42B3-9368-888A4B90633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37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88F792-A0D5-4211-B10B-16455CC53A4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7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D11F7C5-592C-4306-8FD6-8347DF94858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56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BC8FA-D221-4562-86A9-39A65E0B8BD9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756DE-C0C7-4933-9CAC-6BD3AB552D2D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28456-CE08-4825-9900-90CADE832A1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D1230-587B-4652-8983-E81FF73FF4B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93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542C8-D01F-4937-8F8F-256B32BE9238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2D66F-ACB7-45D3-893F-2C315DDDA6A5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60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F9ED3-EDED-40FF-B0B6-3E46129EFF9F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BA347-24D2-49EF-875E-CF10324F738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21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15340-A539-4CBA-836B-E7C23081365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9159D-8E5F-4527-8531-883CE4F5E1B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4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C9CA7-D6DF-436C-851E-50C056562B4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62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B77D6-7A38-4977-95A2-BF6028E7C955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626F9-2A39-463E-B6A3-67317F039EE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66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FE745-2830-4BD2-97B6-76D280F43CE0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6F393-0A2B-408D-90A4-9D932F0234A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14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B253-5FF6-4903-9A66-3767DE82F58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4A6F6-9B1C-4365-94C9-D1A160454A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48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CC24D-C396-4FAE-B969-43A0614AF71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EB741-4B35-4E20-8F43-73D497F3175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58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36757-9639-49C8-9D83-C48BFBCF8BB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A8B5-A55A-4954-A2DF-5C915247FBF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98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65CFD-72A2-4790-8C55-F39FF2DF4D4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65B-B768-469E-9009-A7F281DEE9E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48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97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56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30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27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407DF-F136-44F1-A5DD-E7F575C39D4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28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02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99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28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2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41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12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DC41C-C1DF-4D10-A64A-FD765062E45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9722E6-DE1C-4269-9029-2DC656F9A2F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33B2A-1846-4349-8A40-813679CC834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88D0-858C-47F3-A5B2-9FAE8A0C396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69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930A3-E6BA-4E28-94E0-98CAB3A7D9E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6108F9-6314-445F-8206-7FEFF82A552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0486E8-9592-4E6A-A312-060C6FA3CA2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18A445-02AF-4BC3-AC65-59DECA55654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EEF5B-D2D7-4B70-8FAD-6E5440781C6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B881C-1F45-4A49-AEC6-6E6497235D64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3EDCCA-4835-4DE9-A4A1-908C6E351BC4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60100-894B-467C-8087-DC7453AF274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8CBF4-2B42-472E-9F8A-97FBEEE71D2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959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043A0-598F-4ADB-B0F8-97060A5770A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21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983C1-DF04-43B4-BF78-ABB991CFB3F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60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8E92E-99A7-4422-B831-8410A0D1490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6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70A31-90A7-4B44-99DC-E219B6710F9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1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F5CC5-1E3A-447E-A15B-6F9E9AD7424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0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F450B-C149-4BE3-B495-74DDC620A389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5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DED2AB-7C3C-44F1-AEF4-71E62C42A95B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23.04.2018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C77274-9EC3-4B12-8663-D1B148C0186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27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D63ADB9-B71F-423D-B04E-E703B9A7BC74}" type="datetimeFigureOut">
              <a:rPr lang="ru-RU" smtClean="0">
                <a:solidFill>
                  <a:srgbClr val="073E87"/>
                </a:solidFill>
              </a:rPr>
              <a:pPr/>
              <a:t>23.04.2018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043DD43-1352-43B9-BCEF-B062AA45D8C7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3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F450B-C149-4BE3-B495-74DDC620A389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5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&#1057;&#1090;&#1080;&#1093;%20&#1045;&#1092;&#1083;&#1072;&#1090;&#1086;&#1074;&#1072;%20&#1041;&#1072;&#1089;&#1082;&#1072;&#1082;&#1086;&#1074;.ppt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7%20&#1058;&#1074;&#1086;&#1088;&#1095;&#1077;&#1089;&#1090;&#1074;&#1086;%20&#1042;.%20&#1040;.%20&#1047;&#1072;&#1084;&#1099;&#1089;&#1083;&#1086;&#1074;&#1072;%20&#1060;&#1077;&#1088;&#1086;&#1085;.pp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2%20&#1045;&#1060;&#1051;&#1040;&#1058;&#1054;&#1042;%20&#1053;%20&#1042;%20&#1056;&#1072;&#1073;&#1086;&#1090;&#1072;%20&#1085;&#1072;%20&#1082;&#1086;&#1085;&#1082;&#1091;&#1088;&#1089;" TargetMode="Externa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4%20&#1056;&#1077;&#1092;&#1077;&#1088;&#1072;&#1090;%20&#1055;&#1072;&#1091;&#1090;&#1086;&#1074;&#1086;&#1081;%20&#1040;..doc" TargetMode="Externa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5%20&#1056;&#1077;&#1092;&#1077;&#1088;&#1072;&#1090;%20&#1062;&#1072;&#1088;&#1105;&#1074;&#1086;&#1081;%20&#1045;..docx" TargetMode="Externa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6%20&#1056;&#1077;&#1092;&#1077;&#1088;&#1072;&#1090;%20&#1071;&#1082;&#1086;&#1084;&#1086;&#1074;&#1072;%20&#1040;..docx" TargetMode="Externa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8%20&#1055;&#1072;&#1091;&#1090;&#1086;&#1074;&#1072;%20&#1040;.%20&#1042;&#1099;&#1089;&#1090;%20&#1085;&#1072;%20&#1082;&#1088;&#1072;&#1077;&#1074;.%20&#1095;&#1090;&#1077;&#1085;&#1080;&#1103;&#1093;" TargetMode="Externa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9%20&#1062;&#1072;&#1088;&#1105;&#1074;&#1072;%20&#1045;.%20&#1042;&#1099;&#1089;&#1090;%20&#1085;&#1072;%20&#1082;&#1088;&#1072;&#1077;&#1074;.%20&#1095;&#1090;&#1077;&#1085;&#1080;&#1103;&#1093;" TargetMode="Externa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14%20&#1042;%20&#1087;&#1088;&#1080;&#1088;&#1086;&#1076;&#1091;%20&#1088;&#1091;&#1089;&#1089;&#1082;&#1091;&#1102;%20&#1074;&#1083;&#1102;&#1073;&#1083;&#1105;&#1085;" TargetMode="Externa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13%20&#1048;&#1089;&#1090;&#1086;&#1088;&#1080;&#1103;%20-%20&#1101;&#1090;&#1086;%20&#1083;&#1102;&#1076;&#1080;,%20&#1083;&#1102;&#1076;&#1080;%20-%20&#1101;&#1090;&#1086;%20&#1080;&#1089;&#1090;&#1086;&#1088;&#1080;&#1103;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endParaRPr lang="ru-RU" sz="1800" dirty="0" smtClean="0"/>
          </a:p>
          <a:p>
            <a:pPr algn="r"/>
            <a:endParaRPr lang="ru-RU" sz="1800" dirty="0"/>
          </a:p>
          <a:p>
            <a:pPr algn="r"/>
            <a:endParaRPr lang="ru-RU" sz="1800" dirty="0" smtClean="0"/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r">
              <a:buNone/>
            </a:pPr>
            <a:r>
              <a:rPr lang="ru-RU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Замашкина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Лариса Анатольевна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русского языка и литературы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Кладовицкой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ООШ </a:t>
            </a:r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Ростовского МР</a:t>
            </a:r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Ярославской области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Педагогический стаж  -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лет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07288" cy="273630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Литературное краеведение как средство формирования гражданского самосознания и любви к «малой» Родине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Мои документы\Мои фото\IMG_5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2" y="2986348"/>
            <a:ext cx="2228264" cy="321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3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7544" y="1628800"/>
            <a:ext cx="828092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Documents and Settings\Admin\Рабочий стол\Насте Паутовой\P1030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24" y="332656"/>
            <a:ext cx="7848175" cy="631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102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занятия кружка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628800"/>
            <a:ext cx="864096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Ю.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Арсибекова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частый гость на занятиях кружка. «Стихи пишут дети обо всём на свете...»,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«Скоро сказка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казывается»…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Picture 2" descr="C:\Мои документы\Кл. рук\Арсибекова Л.Ю. Кл. часы  2012 - 2013 уч. год\P1000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79" y="2852935"/>
            <a:ext cx="5114326" cy="336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5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Культурно-массовое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Литературно-критическое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524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музей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истории посёлка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Петровское;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Муниципальное Учреждение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культуры «Ростовская </a:t>
            </a:r>
            <a:r>
              <a:rPr lang="ru-RU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межпоселенческая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центральная библиотека»(филиалы № 2 и 3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Петровский Районный Дом культуры имени А. К. Руденко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7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</a:t>
            </a:r>
            <a:r>
              <a:rPr lang="ru-RU" sz="4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Музеем </a:t>
            </a:r>
            <a:r>
              <a:rPr lang="ru-RU" sz="4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посёлка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pPr marL="273050" lvl="0" indent="-273050" eaLnBrk="0" hangingPunct="0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Наш</a:t>
            </a:r>
            <a:r>
              <a:rPr lang="ru-RU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посёлок до 1913 года</a:t>
            </a:r>
            <a:r>
              <a:rPr lang="ru-RU" sz="2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</a:p>
          <a:p>
            <a:pPr marL="273050" lvl="0" indent="-273050" eaLnBrk="0" hangingPunct="0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ru-RU" sz="28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73050" lvl="0" indent="-273050" eaLnBrk="0" hangingPunct="0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«История русской избы</a:t>
            </a:r>
            <a:r>
              <a:rPr lang="ru-RU" sz="2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</a:p>
          <a:p>
            <a:pPr marL="273050" lvl="0" indent="-273050" eaLnBrk="0" hangingPunct="0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ru-RU" sz="28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73050" lvl="0" indent="-273050" eaLnBrk="0" hangingPunct="0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«Мастера деревянного кружева</a:t>
            </a:r>
            <a:r>
              <a:rPr lang="ru-RU" sz="2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</a:p>
          <a:p>
            <a:pPr marL="273050" lvl="0" indent="-273050" eaLnBrk="0" hangingPunct="0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ru-RU" sz="28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73050" lvl="0" indent="-273050" eaLnBrk="0" hangingPunct="0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«Этот День Победы…»</a:t>
            </a:r>
            <a:endParaRPr lang="ru-RU" sz="26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5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«Позови меня, </a:t>
            </a:r>
            <a:r>
              <a:rPr lang="ru-RU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тихая </a:t>
            </a:r>
            <a:r>
              <a: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Родина…»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pPr marL="0" lvl="0" indent="0" eaLnBrk="0" hangingPunct="0">
              <a:buClr>
                <a:srgbClr val="0BD0D9"/>
              </a:buClr>
              <a:buSzPct val="95000"/>
              <a:buNone/>
            </a:pPr>
            <a:r>
              <a:rPr lang="ru-RU" kern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   </a:t>
            </a:r>
            <a:r>
              <a:rPr lang="ru-RU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</a:t>
            </a:r>
            <a:r>
              <a:rPr lang="ru-RU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представлены стихотворения петровских поэтов, подобраны пейзажи, звучит музыка. </a:t>
            </a:r>
            <a:endPara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hangingPunct="0">
              <a:buClr>
                <a:srgbClr val="0BD0D9"/>
              </a:buClr>
              <a:buSzPct val="95000"/>
              <a:buNone/>
            </a:pPr>
            <a:endParaRPr lang="ru-RU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hangingPunct="0">
              <a:buClr>
                <a:srgbClr val="0BD0D9"/>
              </a:buClr>
              <a:buSzPct val="95000"/>
              <a:buNone/>
            </a:pPr>
            <a:r>
              <a:rPr lang="ru-RU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Авторы фильма – Ж. А. Калиничева, </a:t>
            </a:r>
            <a:endPara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hangingPunct="0">
              <a:buClr>
                <a:srgbClr val="0BD0D9"/>
              </a:buClr>
              <a:buSzPct val="95000"/>
              <a:buNone/>
            </a:pPr>
            <a:r>
              <a:rPr lang="ru-RU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Б. </a:t>
            </a:r>
            <a:r>
              <a:rPr lang="ru-RU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Леонов.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3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74638"/>
            <a:ext cx="7636247" cy="1143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В. П. Бураном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9592" y="1700808"/>
            <a:ext cx="4320480" cy="4525962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 smtClean="0"/>
              <a:t>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21.09.2011 г. – состоялась встреча участников литературно-краеведческого кружка «В мире поэзии» с местным поэтом В. П. Бураном.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603625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7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В. П. Бурана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C:\Users\Санёчек\Documents\Scan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1" y="1628800"/>
            <a:ext cx="3691245" cy="45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Санёчек\Documents\Scan0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302" y="1600200"/>
            <a:ext cx="322039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8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95655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А. А.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Строкиным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196752"/>
            <a:ext cx="8136904" cy="5416827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25.11.2011 г. – встреча участников кружка 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поэзии» с А. А.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Строкиным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уроженцем п.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етровское</a:t>
            </a:r>
          </a:p>
          <a:p>
            <a:pPr>
              <a:buFontTx/>
              <a:buNone/>
            </a:pPr>
            <a:endParaRPr lang="ru-RU" sz="2800" dirty="0" smtClean="0">
              <a:latin typeface="Arial Black" pitchFamily="34" charset="0"/>
            </a:endParaRPr>
          </a:p>
        </p:txBody>
      </p:sp>
      <p:pic>
        <p:nvPicPr>
          <p:cNvPr id="18434" name="Picture 2" descr="E:\Мои документы\Внеклассная работа\внеклассная работа по лит-ре\Кружок В мире позэзии\Фото\фото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11" y="2708920"/>
            <a:ext cx="5686367" cy="368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8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95655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А.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наш земляк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628800"/>
            <a:ext cx="5256584" cy="4464496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«Малая Родина Анатолия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Ярославская область …»</a:t>
            </a:r>
          </a:p>
          <a:p>
            <a:pPr algn="r"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Латынин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Союза </a:t>
            </a:r>
          </a:p>
          <a:p>
            <a:pPr algn="r"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писателей России,</a:t>
            </a:r>
          </a:p>
          <a:p>
            <a:pPr algn="r"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лауреат всероссийских и международных литературных премий.</a:t>
            </a:r>
          </a:p>
        </p:txBody>
      </p:sp>
      <p:pic>
        <p:nvPicPr>
          <p:cNvPr id="43010" name="Picture 2" descr="C:\Users\Санёчек\Documents\Scan00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00808"/>
            <a:ext cx="2894076" cy="382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«гражданин»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323850" y="1268413"/>
            <a:ext cx="4171950" cy="25177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«Декларация прав человека и гражданина» </a:t>
            </a:r>
          </a:p>
          <a:p>
            <a:pPr algn="ctr" eaLnBrk="1" hangingPunct="1">
              <a:buFontTx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(1789 год)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400" dirty="0" smtClean="0">
              <a:solidFill>
                <a:schemeClr val="tx1"/>
              </a:solidFill>
            </a:endParaRPr>
          </a:p>
        </p:txBody>
      </p:sp>
      <p:sp>
        <p:nvSpPr>
          <p:cNvPr id="5124" name="Rectangle 10"/>
          <p:cNvSpPr>
            <a:spLocks noGrp="1" noChangeArrowheads="1"/>
          </p:cNvSpPr>
          <p:nvPr>
            <p:ph sz="quarter" idx="2"/>
          </p:nvPr>
        </p:nvSpPr>
        <p:spPr>
          <a:xfrm>
            <a:off x="4787900" y="1341438"/>
            <a:ext cx="3898900" cy="2444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«подданный, беспрекословно подчиняющийся власти»</a:t>
            </a:r>
          </a:p>
          <a:p>
            <a:pPr eaLnBrk="1" hangingPunct="1"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век, Россия)</a:t>
            </a:r>
          </a:p>
          <a:p>
            <a:pPr eaLnBrk="1" hangingPunct="1"/>
            <a:endParaRPr lang="ru-RU" altLang="ru-RU" sz="2400" dirty="0" smtClean="0">
              <a:solidFill>
                <a:srgbClr val="336600"/>
              </a:solidFill>
            </a:endParaRPr>
          </a:p>
        </p:txBody>
      </p:sp>
      <p:pic>
        <p:nvPicPr>
          <p:cNvPr id="5125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3141663"/>
            <a:ext cx="2940050" cy="3455987"/>
          </a:xfrm>
          <a:noFill/>
        </p:spPr>
      </p:pic>
      <p:pic>
        <p:nvPicPr>
          <p:cNvPr id="5126" name="Picture 1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17" y="3938588"/>
            <a:ext cx="2916766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1622102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74638"/>
            <a:ext cx="7272982" cy="1143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А. А.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Строкина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299685"/>
            <a:ext cx="5040560" cy="4525962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г. – «Гроздья памяти»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Гроздья памяти, гроздья рябины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Обступили притихший наш дом.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тропою моей журавлиной 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Машет время прозрачным крылом…</a:t>
            </a:r>
          </a:p>
        </p:txBody>
      </p:sp>
      <p:pic>
        <p:nvPicPr>
          <p:cNvPr id="41998" name="Picture 14" descr="C:\Users\Санёчек\Documents\Scan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124696" cy="46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74638"/>
            <a:ext cx="7395551" cy="1143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А. А.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Строкина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124744"/>
            <a:ext cx="8424936" cy="5287317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 г. – «Под  северной звездой»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звездою северной,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озёр проточных, </a:t>
            </a:r>
          </a:p>
          <a:p>
            <a:pPr>
              <a:buFontTx/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айной слова первого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Дремлет край полночный: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орех, то ягода, 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Клюква да брусничник,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Кружевною радугой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окном наличник.</a:t>
            </a:r>
          </a:p>
          <a:p>
            <a:pPr algn="ctr"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 звездою северной» </a:t>
            </a:r>
          </a:p>
        </p:txBody>
      </p:sp>
      <p:pic>
        <p:nvPicPr>
          <p:cNvPr id="43010" name="Picture 2" descr="C:\Users\Санёчек\Documents\Scan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57" y="1844824"/>
            <a:ext cx="284904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5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А. А.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 г. – «Не о любви не бывает стихов»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Берёза косы расплела,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Качает ими в синеве,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у меня опять дела,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столько жалости к себе,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 могу прижаться лбом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нагретой солнцем бересте…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 descr="C:\Users\Санёчек\Documents\Scan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64831"/>
            <a:ext cx="267528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5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А. А. </a:t>
            </a:r>
            <a:r>
              <a:rPr lang="ru-RU" dirty="0" err="1" smtClean="0"/>
              <a:t>Строкин</a:t>
            </a:r>
            <a:r>
              <a:rPr lang="ru-RU" dirty="0" smtClean="0"/>
              <a:t> - детям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dirty="0" smtClean="0"/>
              <a:t>Портрет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Пожелание детям</a:t>
            </a:r>
            <a:endParaRPr lang="ru-RU" dirty="0"/>
          </a:p>
        </p:txBody>
      </p:sp>
      <p:pic>
        <p:nvPicPr>
          <p:cNvPr id="44034" name="Picture 2" descr="C:\Users\Санёчек\Desktop\Scan0031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2388"/>
            <a:ext cx="8636000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956550" cy="1143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участником войны в Афганистане В. Н.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Дудоновым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7643812" cy="204695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smtClean="0">
                <a:latin typeface="Arial Black" pitchFamily="34" charset="0"/>
              </a:rPr>
              <a:t>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11.02.12 г. – состоялась встреча с Валерием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иколаевичем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Дудоновым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участником войны в Афганистане, коренным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петровчанином</a:t>
            </a:r>
            <a:r>
              <a:rPr lang="ru-RU" sz="2800" dirty="0" smtClean="0">
                <a:latin typeface="+mj-lt"/>
              </a:rPr>
              <a:t>.</a:t>
            </a:r>
          </a:p>
        </p:txBody>
      </p:sp>
      <p:pic>
        <p:nvPicPr>
          <p:cNvPr id="20482" name="Picture 2" descr="E:\Мои документы\Внеклассная работа\внеклассная работа по лит-ре\Кружок В мире позэзии\Фото\фото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4608512" cy="298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16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74638"/>
            <a:ext cx="7489007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А. Н. Ратовым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7624" y="1268412"/>
            <a:ext cx="7715076" cy="5040907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 smtClean="0"/>
              <a:t>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13.04.12 г.  – встреча с местным краеведом Альбертом Николаевичем Ратовым</a:t>
            </a:r>
          </a:p>
          <a:p>
            <a:pPr>
              <a:buFontTx/>
              <a:buNone/>
            </a:pPr>
            <a:endParaRPr lang="ru-RU" sz="2800" dirty="0" smtClean="0">
              <a:latin typeface="Arial Black" pitchFamily="34" charset="0"/>
            </a:endParaRPr>
          </a:p>
        </p:txBody>
      </p:sp>
      <p:pic>
        <p:nvPicPr>
          <p:cNvPr id="22530" name="Picture 2" descr="E:\Мои документы\Внеклассная работа\внеклассная работа по лит-ре\Кружок В мире позэзии\встреча с Ратовым\DSCN35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780928"/>
            <a:ext cx="4032448" cy="337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E:\Мои документы\Внеклассная работа\внеклассная работа по лит-ре\Кружок В мире позэзии\встреча с Ратовым\DSCN35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790427"/>
            <a:ext cx="3767517" cy="33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0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Н. Ратов - краевед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 descr="C:\Users\Санёчек\Documents\Scan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162425" cy="431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Санёчек\Documents\Scan0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34" y="1600200"/>
            <a:ext cx="329073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Бариновские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68760"/>
            <a:ext cx="8507288" cy="5184576"/>
          </a:xfrm>
        </p:spPr>
        <p:txBody>
          <a:bodyPr/>
          <a:lstStyle/>
          <a:p>
            <a:pPr marL="0" indent="0" algn="ctr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700808"/>
            <a:ext cx="3564396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 </a:t>
            </a:r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2008 года в Петровской </a:t>
            </a: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библиотеке ежегодно </a:t>
            </a:r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</a:t>
            </a:r>
            <a:r>
              <a:rPr lang="ru-RU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Бариновские</a:t>
            </a:r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чтения. </a:t>
            </a:r>
            <a:endParaRPr lang="ru-RU" sz="2400" b="1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собираются те, кто помнит, знает, ценит творчество И. Е. Бариновой.</a:t>
            </a:r>
          </a:p>
        </p:txBody>
      </p:sp>
      <p:pic>
        <p:nvPicPr>
          <p:cNvPr id="6" name="Picture 4" descr="E:\Мои документы\Классное рук-во\фото\ларисе анатольевне\S7306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2037390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0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74638"/>
            <a:ext cx="7128966" cy="1143000"/>
          </a:xfrm>
        </p:spPr>
        <p:txBody>
          <a:bodyPr/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Бариновские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E:\Мои документы\Классное рук-во\фото\ларисе анатольевне\S7306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56792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415511"/>
            <a:ext cx="5256584" cy="555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Апрель 2010 </a:t>
            </a:r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- Паутова </a:t>
            </a: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читает </a:t>
            </a:r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 И. Е. Бариновой «  Дефицит доброты</a:t>
            </a: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доброты – почему же?</a:t>
            </a:r>
          </a:p>
          <a:p>
            <a:pPr marL="342900" indent="-342900">
              <a:spcBef>
                <a:spcPct val="20000"/>
              </a:spcBef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хватает тепла – отчего? – </a:t>
            </a:r>
          </a:p>
          <a:p>
            <a:pPr marL="342900" indent="-342900">
              <a:spcBef>
                <a:spcPct val="20000"/>
              </a:spcBef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жены – для любимого мужа,</a:t>
            </a:r>
          </a:p>
          <a:p>
            <a:pPr marL="342900" indent="-342900">
              <a:spcBef>
                <a:spcPct val="20000"/>
              </a:spcBef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сынов – для отца своего.</a:t>
            </a:r>
          </a:p>
          <a:p>
            <a:pPr marL="342900" indent="-342900">
              <a:spcBef>
                <a:spcPct val="20000"/>
              </a:spcBef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«забытые» дети</a:t>
            </a:r>
          </a:p>
          <a:p>
            <a:pPr marL="342900" indent="-342900">
              <a:spcBef>
                <a:spcPct val="20000"/>
              </a:spcBef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ненужные всем старики.</a:t>
            </a:r>
          </a:p>
          <a:p>
            <a:pPr marL="342900" indent="-342900">
              <a:spcBef>
                <a:spcPct val="20000"/>
              </a:spcBef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Видно, что-то случилось на свете,</a:t>
            </a:r>
          </a:p>
          <a:p>
            <a:pPr marL="342900" indent="-342900">
              <a:spcBef>
                <a:spcPct val="20000"/>
              </a:spcBef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 на злобу мы стали легки?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ru-RU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2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74638"/>
            <a:ext cx="8064896" cy="1143000"/>
          </a:xfrm>
        </p:spPr>
        <p:txBody>
          <a:bodyPr/>
          <a:lstStyle/>
          <a:p>
            <a:pPr algn="l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 Н. В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Ефлатовым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412776"/>
            <a:ext cx="8435156" cy="4680520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 smtClean="0"/>
              <a:t>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В.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Ефлатов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поэт, родиной которого является деревня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Галахово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расположенная недалеко от посёлка Петровское.</a:t>
            </a:r>
          </a:p>
          <a:p>
            <a:pPr>
              <a:buFontTx/>
              <a:buNone/>
            </a:pPr>
            <a:endParaRPr lang="ru-RU" sz="2800" dirty="0" smtClean="0">
              <a:latin typeface="Arial Black" pitchFamily="34" charset="0"/>
            </a:endParaRPr>
          </a:p>
          <a:p>
            <a:pPr>
              <a:buFontTx/>
              <a:buNone/>
            </a:pPr>
            <a:endParaRPr lang="ru-RU" sz="2800" dirty="0" smtClean="0">
              <a:latin typeface="Arial Black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572000" y="2564904"/>
            <a:ext cx="4114800" cy="3561259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C:\Documents and Settings\Admin\Рабочий стол\галахово\147935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3573016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0" name="Picture 2" descr="E:\Мои документы\Классное рук-во\фото\ларисе анатольевне\S7306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4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196975"/>
            <a:ext cx="8229600" cy="48863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«Необходимо воспитывать полноценного гражданина, достойного своей эпохи»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С. Макаренко</a:t>
            </a:r>
          </a:p>
        </p:txBody>
      </p:sp>
      <p:pic>
        <p:nvPicPr>
          <p:cNvPr id="6148" name="Picture 4" descr="макар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852738"/>
            <a:ext cx="2601912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25" descr="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08500"/>
            <a:ext cx="280828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26" descr="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214688"/>
            <a:ext cx="208756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книги Н. В.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Ефлатова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«Сельский сход»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    </a:t>
            </a:r>
            <a:r>
              <a:rPr lang="ru-RU" sz="2800" b="1" dirty="0" smtClean="0">
                <a:latin typeface="Times New Roman"/>
                <a:ea typeface="Times New Roman"/>
              </a:rPr>
              <a:t>27 </a:t>
            </a:r>
            <a:r>
              <a:rPr lang="ru-RU" sz="2800" b="1" dirty="0">
                <a:latin typeface="Times New Roman"/>
                <a:ea typeface="Times New Roman"/>
              </a:rPr>
              <a:t>мая 2010 </a:t>
            </a:r>
            <a:r>
              <a:rPr lang="ru-RU" sz="2800" b="1" dirty="0" smtClean="0">
                <a:latin typeface="Times New Roman"/>
                <a:ea typeface="Times New Roman"/>
              </a:rPr>
              <a:t>г </a:t>
            </a:r>
            <a:r>
              <a:rPr lang="ru-RU" sz="2800" b="1" dirty="0">
                <a:latin typeface="Times New Roman"/>
                <a:ea typeface="Times New Roman"/>
              </a:rPr>
              <a:t>– </a:t>
            </a:r>
            <a:r>
              <a:rPr lang="ru-RU" sz="2800" b="1" dirty="0" smtClean="0">
                <a:latin typeface="Times New Roman"/>
                <a:ea typeface="Times New Roman"/>
              </a:rPr>
              <a:t>выступление </a:t>
            </a:r>
            <a:r>
              <a:rPr lang="ru-RU" sz="2800" b="1" dirty="0">
                <a:latin typeface="Times New Roman"/>
                <a:ea typeface="Times New Roman"/>
              </a:rPr>
              <a:t>на презентации книги 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800" b="1" dirty="0" smtClean="0">
                <a:latin typeface="Times New Roman"/>
                <a:ea typeface="Times New Roman"/>
              </a:rPr>
              <a:t>Н</a:t>
            </a:r>
            <a:r>
              <a:rPr lang="ru-RU" sz="2800" b="1" dirty="0">
                <a:latin typeface="Times New Roman"/>
                <a:ea typeface="Times New Roman"/>
              </a:rPr>
              <a:t>. В. </a:t>
            </a:r>
            <a:r>
              <a:rPr lang="ru-RU" sz="2800" b="1" dirty="0" err="1">
                <a:latin typeface="Times New Roman"/>
                <a:ea typeface="Times New Roman"/>
              </a:rPr>
              <a:t>Ефлатова</a:t>
            </a:r>
            <a:r>
              <a:rPr lang="ru-RU" sz="2800" b="1" dirty="0">
                <a:latin typeface="Times New Roman"/>
                <a:ea typeface="Times New Roman"/>
              </a:rPr>
              <a:t> «Сельский сход» - 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800" b="1" dirty="0" smtClean="0">
                <a:latin typeface="Times New Roman"/>
                <a:ea typeface="Times New Roman"/>
              </a:rPr>
              <a:t>        7 человек</a:t>
            </a:r>
            <a:endParaRPr lang="ru-RU" sz="2800" b="1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Матвеев С.,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Дьяченко В., 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Баскаков А.,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Паутова А.,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Царёва Е.,</a:t>
            </a:r>
          </a:p>
          <a:p>
            <a:pPr marL="0" indent="0" algn="ctr">
              <a:buNone/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Свищенков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А.,</a:t>
            </a:r>
          </a:p>
          <a:p>
            <a:pPr marL="0" indent="0" algn="ctr">
              <a:buNone/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Карпович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616822" cy="1143000"/>
          </a:xfrm>
        </p:spPr>
        <p:txBody>
          <a:bodyPr/>
          <a:lstStyle/>
          <a:p>
            <a:pPr algn="l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картин Г.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И.Ермолаева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1268413"/>
            <a:ext cx="3097088" cy="4525962"/>
          </a:xfrm>
        </p:spPr>
        <p:txBody>
          <a:bodyPr/>
          <a:lstStyle/>
          <a:p>
            <a:pPr>
              <a:buFontTx/>
              <a:buNone/>
            </a:pPr>
            <a:endParaRPr lang="ru-RU" sz="2800" dirty="0">
              <a:latin typeface="Arial Black" pitchFamily="34" charset="0"/>
            </a:endParaRP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16.10.2011 г. – участники кружка </a:t>
            </a:r>
          </a:p>
          <a:p>
            <a:pPr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поэзии» посетили выставку картин Глеба Ивановича Ермолаева </a:t>
            </a:r>
          </a:p>
        </p:txBody>
      </p:sp>
      <p:pic>
        <p:nvPicPr>
          <p:cNvPr id="5" name="Picture 9" descr="E:\Мои документы\Внеклассная работа\внеклассная работа по лит-ре\Кружок В мире позэзии\Портфолио Ферон\Фото\P1030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204864"/>
            <a:ext cx="422433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81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74638"/>
            <a:ext cx="8280920" cy="1143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картин Г. И. Ермолаева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412776"/>
            <a:ext cx="8363892" cy="4525962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 smtClean="0"/>
              <a:t>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И. Ермолаев – самобытный художник, в творчестве которого представлены различные темы: война, мирные будни, детство, красота природы средней полосы России…</a:t>
            </a:r>
          </a:p>
          <a:p>
            <a:pPr>
              <a:buFontTx/>
              <a:buNone/>
            </a:pPr>
            <a:endParaRPr lang="ru-RU" sz="2400" b="1" dirty="0" smtClean="0"/>
          </a:p>
        </p:txBody>
      </p:sp>
      <p:pic>
        <p:nvPicPr>
          <p:cNvPr id="32771" name="Picture 3" descr="E:\Мои документы\Внеклассная работа\внеклассная работа по лит-ре\Кружок В мире позэзии\P1030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5"/>
            <a:ext cx="4176464" cy="33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E:\Мои документы\Внеклассная работа\внеклассная работа по лит-ре\Кружок В мире позэзии\Фото\P10304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78074"/>
            <a:ext cx="3168352" cy="29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32656"/>
            <a:ext cx="8136904" cy="1800200"/>
          </a:xfrm>
        </p:spPr>
        <p:txBody>
          <a:bodyPr/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В.А.Замыслова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181001"/>
            <a:ext cx="8280920" cy="5512754"/>
          </a:xfrm>
        </p:spPr>
        <p:txBody>
          <a:bodyPr/>
          <a:lstStyle/>
          <a:p>
            <a:pPr>
              <a:buFontTx/>
              <a:buNone/>
            </a:pPr>
            <a:endParaRPr lang="ru-RU" sz="2800" dirty="0" smtClean="0">
              <a:latin typeface="Arial Black" pitchFamily="34" charset="0"/>
            </a:endParaRPr>
          </a:p>
          <a:p>
            <a:pPr>
              <a:buFontTx/>
              <a:buNone/>
            </a:pPr>
            <a:endParaRPr lang="ru-RU" sz="2800" dirty="0">
              <a:latin typeface="Arial Black" pitchFamily="34" charset="0"/>
            </a:endParaRPr>
          </a:p>
          <a:p>
            <a:pPr>
              <a:buFontTx/>
              <a:buNone/>
            </a:pPr>
            <a:r>
              <a:rPr lang="ru-RU" sz="2800" dirty="0" smtClean="0">
                <a:latin typeface="+mj-lt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20.04.2012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выступление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pres?slideindex=1&amp;slidetitle="/>
              </a:rPr>
              <a:t>«Краткий обзор творчества В. А.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pres?slideindex=1&amp;slidetitle="/>
              </a:rPr>
              <a:t>Замыслова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pres?slideindex=1&amp;slidetitle=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3" descr="E:\Мои документы\Внеклассная работа\внеклассная работа по лит-ре\Кружок В мире позэзии\замыслов май 2012\PICT1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7401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06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В. </a:t>
            </a:r>
            <a:r>
              <a:rPr lang="ru-RU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Ефлатов</a:t>
            </a:r>
            <a:r>
              <a:rPr lang="ru-RU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участники кружка «В мире поэзии»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Санёчек\Documents\Scan0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512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9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областные юношеские «Филологические чтения»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7544" y="2204864"/>
            <a:ext cx="4680520" cy="3949899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Резюме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 научного руководителя. 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проект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«Поэзия Н. В.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Е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флатова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»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9155" name="Picture 3" descr="C:\Users\Санёчек\Documents\Scan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03884"/>
            <a:ext cx="3642197" cy="521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1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C:\Documents and Settings\Admin\Рабочий стол\Насте Паутовой\дипломы детей\Untitled -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1467558"/>
            <a:ext cx="1814513" cy="2565400"/>
          </a:xfrm>
        </p:spPr>
      </p:pic>
      <p:pic>
        <p:nvPicPr>
          <p:cNvPr id="9220" name="Picture 3" descr="C:\Documents and Settings\Admin\Рабочий стол\Насте Паутовой\дипломы детей\Untitled -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484784"/>
            <a:ext cx="1832377" cy="256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C:\Documents and Settings\Admin\Рабочий стол\Насте Паутовой\дипломы детей\Untitled -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10" y="1672406"/>
            <a:ext cx="1788636" cy="25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 descr="C:\Documents and Settings\Admin\Рабочий стол\Насте Паутовой\дипломы детей\Untitled - 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706" y="1249363"/>
            <a:ext cx="3603625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6" descr="C:\Documents and Settings\Admin\Рабочий стол\Насте Паутовой\дипломы детей\Untitled - 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2888"/>
            <a:ext cx="1799476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7" descr="C:\Documents and Settings\Admin\Рабочий стол\Насте Паутовой\дипломы детей\Untitled - 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11" y="4000500"/>
            <a:ext cx="185737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8" descr="C:\Documents and Settings\Admin\Рабочий стол\Насте Паутовой\дипломы детей\Untitled - 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195762"/>
            <a:ext cx="17970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490" y="116632"/>
            <a:ext cx="8229600" cy="936104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– 3 место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13576" cy="864096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по литературе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5328592" cy="4245421"/>
          </a:xfrm>
        </p:spPr>
        <p:txBody>
          <a:bodyPr/>
          <a:lstStyle/>
          <a:p>
            <a:pPr marL="0" indent="0">
              <a:buNone/>
            </a:pPr>
            <a:endParaRPr lang="ru-RU" sz="4000" b="1" dirty="0" smtClean="0"/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Паутова Анастасия:  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реферат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«Тема Родины в поэзии 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Н. В.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Ефлатова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»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6" name="Picture 2" descr="E:\Мои документы\Внеклассная работа\внеклассная работа по лит-ре\Кружок В мире позэзии\Настя Паут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52736"/>
            <a:ext cx="2808312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91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13576" cy="864096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по литературе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5328592" cy="4245421"/>
          </a:xfrm>
        </p:spPr>
        <p:txBody>
          <a:bodyPr/>
          <a:lstStyle/>
          <a:p>
            <a:pPr marL="0" indent="0" algn="ctr">
              <a:buNone/>
            </a:pPr>
            <a:endParaRPr lang="ru-RU" sz="4000" b="1" dirty="0" smtClean="0"/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Царёва Екатерина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реферат 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«Пейзажная лирика  С. А.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артьяновой»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7" name="Picture 3" descr="E:\Мои документы\Внеклассная работа\внеклассная работа по лит-ре\Кружок В мире позэзии\Публикация в сборнике\Царёва Е\Катя Цар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12776"/>
            <a:ext cx="1668498" cy="42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13576" cy="864096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по литературе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5328592" cy="4245421"/>
          </a:xfrm>
        </p:spPr>
        <p:txBody>
          <a:bodyPr/>
          <a:lstStyle/>
          <a:p>
            <a:pPr marL="0" indent="0" algn="ctr">
              <a:buNone/>
            </a:pPr>
            <a:endParaRPr lang="ru-RU" sz="2800" b="1" dirty="0" smtClean="0"/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Якимов Алексей: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реферат 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«Малая Родина» в поэзии 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И. Е. Бариновой».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работы были защищены  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«отлично».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8" name="Рисунок 1" descr="C:\фото\алеша\IMG_2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r="25264" b="4901"/>
          <a:stretch>
            <a:fillRect/>
          </a:stretch>
        </p:blipFill>
        <p:spPr bwMode="auto">
          <a:xfrm>
            <a:off x="6156176" y="1700808"/>
            <a:ext cx="2016224" cy="292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98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3716338"/>
            <a:ext cx="8362950" cy="24098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mtClean="0"/>
              <a:t> 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Гражданское самосознание</a:t>
            </a:r>
          </a:p>
        </p:txBody>
      </p:sp>
      <p:sp>
        <p:nvSpPr>
          <p:cNvPr id="4100" name="Rectangle 1024"/>
          <p:cNvSpPr>
            <a:spLocks noChangeArrowheads="1"/>
          </p:cNvSpPr>
          <p:nvPr/>
        </p:nvSpPr>
        <p:spPr bwMode="auto">
          <a:xfrm>
            <a:off x="250825" y="1268413"/>
            <a:ext cx="8208963" cy="41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2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«Гражданское</a:t>
            </a:r>
            <a:r>
              <a:rPr lang="en-US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самосознание – </a:t>
            </a:r>
          </a:p>
          <a:p>
            <a:pPr lvl="2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человеком себя как гражданина своей страны и как члена гражданского общества, правильно понимающего свои права и обязанности»(«Словарь обществоведческих терминов» Н. Яценко)</a:t>
            </a:r>
          </a:p>
        </p:txBody>
      </p:sp>
    </p:spTree>
    <p:extLst>
      <p:ext uri="{BB962C8B-B14F-4D97-AF65-F5344CB8AC3E}">
        <p14:creationId xmlns:p14="http://schemas.microsoft.com/office/powerpoint/2010/main" val="79539561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«Проба пера»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39553" y="1412776"/>
            <a:ext cx="4608512" cy="510202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Новикова Яна, ученица 9»а» класса, - победитель районного этапа конкурса «Проба пера»</a:t>
            </a:r>
          </a:p>
          <a:p>
            <a:endParaRPr lang="ru-RU" dirty="0"/>
          </a:p>
        </p:txBody>
      </p:sp>
      <p:pic>
        <p:nvPicPr>
          <p:cNvPr id="45058" name="Picture 2" descr="C:\Мои документы\Метод работа\Полртфолио\проба пера 2011 новиковой ян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47956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краеведческие чтения – 28.10.2011. 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7544" y="1844824"/>
            <a:ext cx="4968552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«Ростов. Взгляд сквозь столетия, посвященные 1150-летию Ростова Великого».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Паутова Анастасия – тема доклада: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«Литературное краеведение как средство развития гражданского самосознания»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5" name="Picture 2" descr="E:\Мои документы\Внеклассная работа\внеклассная работа по лит-ре\Кружок В мире позэзии\Настя Паут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539" y="2060848"/>
            <a:ext cx="2520280" cy="37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94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краеведческие чтения – 28.10.2011.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7544" y="1600200"/>
            <a:ext cx="4968552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«Ростов. Взгляд сквозь столетия, посвященные 1150-летию Ростова Великого».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Царёва Екатерина – тема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«Пейзажная лирика как средство духовно-нравственного воспитания»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53250" name="Picture 2" descr="E:\Мои документы\Внеклассная работа\внеклассная работа по лит-ре\Кружок В мире позэзии\Публикация в сборнике\Царёва Е\Катя Царе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530308"/>
            <a:ext cx="1800199" cy="461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работ учеников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98776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 Земле Преподобного Сергия Радонежского. Краеведческий сборник. Выпуск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4274" name="Picture 2" descr="C:\Users\Санёчек\Documents\Scan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655715" cy="494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9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«На Земле Преподобного Сергия Радонежского»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298" name="Picture 2" descr="C:\Users\Санёчек\Documents\Scan0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9736"/>
            <a:ext cx="3312368" cy="5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Санёчек\Documents\Scan00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16495" y="2699256"/>
            <a:ext cx="516739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10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Краеведческие чтения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420888"/>
            <a:ext cx="6678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/>
                <a:ea typeface="Calibri"/>
              </a:rPr>
              <a:t>Булыгина Алёна Андреевна- тема: </a:t>
            </a:r>
          </a:p>
          <a:p>
            <a:r>
              <a:rPr lang="ru-RU" sz="2800" b="1" dirty="0" smtClean="0">
                <a:latin typeface="Times New Roman"/>
                <a:ea typeface="Calibri"/>
              </a:rPr>
              <a:t>«</a:t>
            </a:r>
            <a:r>
              <a:rPr lang="ru-RU" sz="2800" b="1" dirty="0">
                <a:latin typeface="Times New Roman"/>
                <a:ea typeface="Calibri"/>
              </a:rPr>
              <a:t>Любовь к Ростову сберегу до дней своих последних самых</a:t>
            </a:r>
            <a:r>
              <a:rPr lang="ru-RU" sz="2800" b="1" dirty="0" smtClean="0">
                <a:latin typeface="Times New Roman"/>
                <a:ea typeface="Calibri"/>
              </a:rPr>
              <a:t>» (Ростов </a:t>
            </a:r>
            <a:r>
              <a:rPr lang="ru-RU" sz="2800" b="1" dirty="0">
                <a:latin typeface="Times New Roman"/>
                <a:ea typeface="Calibri"/>
              </a:rPr>
              <a:t>Великий в творчестве А. С. Гаврилова, Н. В. </a:t>
            </a:r>
            <a:r>
              <a:rPr lang="ru-RU" sz="2800" b="1" dirty="0" err="1">
                <a:latin typeface="Times New Roman"/>
                <a:ea typeface="Calibri"/>
              </a:rPr>
              <a:t>Ефлатова</a:t>
            </a:r>
            <a:r>
              <a:rPr lang="ru-RU" sz="2800" b="1" dirty="0">
                <a:latin typeface="Times New Roman"/>
                <a:ea typeface="Calibri"/>
              </a:rPr>
              <a:t>, С. А. </a:t>
            </a:r>
            <a:r>
              <a:rPr lang="ru-RU" sz="2800" b="1" dirty="0" smtClean="0">
                <a:latin typeface="Times New Roman"/>
                <a:ea typeface="Calibri"/>
              </a:rPr>
              <a:t>Мартьяновой)»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989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общероссийский конкурс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 страницам любимых книг»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   </a:t>
            </a: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 action="ppaction://hlinkfile"/>
              </a:rPr>
              <a:t>Номинация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 action="ppaction://hlinkfile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 action="ppaction://hlinkfile"/>
              </a:rPr>
              <a:t>Творчество писателей родного края». Разработка мероприятия. </a:t>
            </a:r>
            <a:endParaRPr lang="ru-RU" sz="28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Итог – Диплом 1 степени.</a:t>
            </a:r>
            <a:endParaRPr lang="ru-RU" sz="2800" b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4034" name="Picture 2" descr="C:\Мои документы\Конкурсы\Конкурс По страницам любимых книг\IMG_2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3235537" cy="44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ярмарка социально-педагогических инноваций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5536" y="1640986"/>
            <a:ext cx="4038600" cy="45259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Мастер-класс «История – это люди, люди – это история…»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708920"/>
            <a:ext cx="372531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E:\Ярмарка фото\IMG_29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3960118" cy="2962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70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ярмарка социально-педагогических инноваций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E:\Scan00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81684"/>
            <a:ext cx="241508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E:\Scan0073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4536504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3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конкурс-портфолио «Горжусь своим учеником»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работы: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«Горжусь своим учеником»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(Портфолио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участника кружка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поэзии»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Паутовой Анастасии)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  <a:p>
            <a:pPr marL="0" indent="0" algn="ctr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(Диплом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6" name="Picture 4" descr="C:\Мои документы\Метод работа\Мои награды\Горжусь своим ученик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536504" cy="32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патриотическом воспитании в Ярославской области»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71550" y="2997200"/>
            <a:ext cx="7408863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16 февраля 2016 года  Ярославской областной  Думой  шестого созыва был принят Закон Ярославской области «О патриотическом воспитании в Ярославской области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». </a:t>
            </a:r>
            <a:endParaRPr lang="ru-RU" sz="1400" b="1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78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«Чтение, которое объединяет»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1925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25.10.2015 в МУК «Ростовская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Новая папка\Загрузки\Мои документы\КЛАДОВИЦКАЯ ООШ\МЕТОД РАБ 2015-2016 уч. г\25.10.15. Круглый стол Чтение, которое объединяет\круг стол\IMG_03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24944"/>
            <a:ext cx="5334744" cy="355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924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сероссийский съезд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краеведов-филологов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28.01.2016.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диалоговой площадке «Краеведческий аспект филологического образования»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«Из опыта работы литературно-краеведческого кружка 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«В мире поэзии»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934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96144"/>
          </a:xfrm>
        </p:spPr>
        <p:txBody>
          <a:bodyPr/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педагогический практикум (г Сочи)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84785"/>
            <a:ext cx="3682752" cy="4968552"/>
          </a:xfrm>
        </p:spPr>
        <p:txBody>
          <a:bodyPr/>
          <a:lstStyle/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28.07.-05.08.2016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выступления: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«Литературное краеведение как средство воспитания любви к «малой» Родине»</a:t>
            </a:r>
          </a:p>
          <a:p>
            <a:endParaRPr lang="ru-RU" dirty="0"/>
          </a:p>
        </p:txBody>
      </p:sp>
      <p:pic>
        <p:nvPicPr>
          <p:cNvPr id="2050" name="Picture 2" descr="C:\фото Сочи\DCIM\101NIKON\DSCN06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47276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502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практикум (г Сочи)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12 апреля\img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528392" cy="494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12 апреля\img2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03" y="1600200"/>
            <a:ext cx="3478767" cy="497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6703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«Моя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Ярославия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»(декабрь 2017</a:t>
            </a:r>
            <a:r>
              <a:rPr lang="ru-RU" sz="4000" b="1" dirty="0" smtClean="0"/>
              <a:t>)</a:t>
            </a:r>
            <a:endParaRPr lang="ru-RU" sz="4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–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«Методические  разработки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моноуроков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регионального содержания по предметам гуманитарного цикла»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Диплом </a:t>
            </a:r>
            <a:r>
              <a:rPr lang="en-US" dirty="0" smtClean="0"/>
              <a:t>II</a:t>
            </a:r>
            <a:r>
              <a:rPr lang="ru-RU" dirty="0" smtClean="0"/>
              <a:t> степени</a:t>
            </a:r>
          </a:p>
          <a:p>
            <a:endParaRPr lang="ru-RU" dirty="0"/>
          </a:p>
        </p:txBody>
      </p:sp>
      <p:pic>
        <p:nvPicPr>
          <p:cNvPr id="2050" name="Picture 2" descr="C:\Новая папка\Загрузки\Мои документы\КЛАДОВИЦКАЯ ООШ\МЕТОД РАБ 2017-2018\НА САЙТ ШКОЛЫ\МОЯ ЯРОСЛАВИЯ НОЯБРЬ 2017\Диплом 2 степен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93" y="2133476"/>
            <a:ext cx="4884058" cy="345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105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5536" y="980728"/>
            <a:ext cx="4038600" cy="5112568"/>
          </a:xfrm>
        </p:spPr>
        <p:txBody>
          <a:bodyPr/>
          <a:lstStyle/>
          <a:p>
            <a:pPr marL="0" indent="0">
              <a:buNone/>
            </a:pPr>
            <a:r>
              <a:rPr lang="ru-RU" altLang="ru-RU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«Понять </a:t>
            </a:r>
            <a:r>
              <a:rPr lang="ru-RU" altLang="ru-RU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литературу, не зная мест, где она родилась, не менее трудно, чем понять чужую мысль, не зная языка, на котором она </a:t>
            </a:r>
            <a:r>
              <a:rPr lang="ru-RU" altLang="ru-RU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выражена». </a:t>
            </a:r>
          </a:p>
          <a:p>
            <a:pPr marL="0" indent="0" algn="r">
              <a:buNone/>
            </a:pPr>
            <a:r>
              <a:rPr lang="ru-RU" altLang="ru-RU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(Д. С. Лихачёв)</a:t>
            </a:r>
            <a:r>
              <a:rPr lang="ru-RU" altLang="ru-RU" kern="12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altLang="ru-RU" kern="1200" dirty="0">
                <a:solidFill>
                  <a:prstClr val="black"/>
                </a:solidFill>
                <a:latin typeface="Calibri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76872"/>
            <a:ext cx="4038600" cy="38492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00808"/>
            <a:ext cx="435365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629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420889"/>
            <a:ext cx="8002587" cy="370527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Статья 5. Цели и принципы патриотического </a:t>
            </a:r>
          </a:p>
          <a:p>
            <a:pPr eaLnBrk="1" hangingPunct="1"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Целями патриотического воспитания являются развитие в обществе: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социальной активности;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гражданской ответственности;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духовности;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85937"/>
          </a:xfrm>
        </p:spPr>
        <p:txBody>
          <a:bodyPr>
            <a:normAutofit/>
          </a:bodyPr>
          <a:lstStyle/>
          <a:p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патриотического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189388658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872067" y="1988840"/>
            <a:ext cx="7408333" cy="413732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гражданско-патриотическое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военно-патриотическое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историко-патриотическое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социально-патриотическое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культурно-патриотическое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спортивно-патриотическое 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 b="1" dirty="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Направления деятельности по патриотическому воспитанию </a:t>
            </a:r>
            <a:endParaRPr lang="ru-RU" altLang="ru-RU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00808"/>
            <a:ext cx="7408333" cy="44253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32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0" indent="0" algn="just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Литературное </a:t>
            </a:r>
            <a:r>
              <a:rPr lang="ru-RU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краеведение, расширяя и обогащая знания школьников о родных местах, прививает им любовь и уважение к истории и культуре родного края, помогает полнее ощутить и осознать связь литературы с жизнью. </a:t>
            </a:r>
            <a:endParaRPr lang="ru-RU" sz="32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краеведение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47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74638"/>
            <a:ext cx="7632848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«В мире поэзии»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268760"/>
            <a:ext cx="8651180" cy="452561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работы : </a:t>
            </a:r>
          </a:p>
          <a:p>
            <a:pPr algn="ctr">
              <a:buFontTx/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литературы родного края;</a:t>
            </a:r>
          </a:p>
          <a:p>
            <a:pPr marL="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конкурсах различного уровня; 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 и публикация работ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1642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1677</TotalTime>
  <Words>1448</Words>
  <Application>Microsoft Office PowerPoint</Application>
  <PresentationFormat>Экран (4:3)</PresentationFormat>
  <Paragraphs>251</Paragraphs>
  <Slides>55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55</vt:i4>
      </vt:variant>
    </vt:vector>
  </HeadingPairs>
  <TitlesOfParts>
    <vt:vector size="59" baseType="lpstr">
      <vt:lpstr>4_Оформление по умолчанию</vt:lpstr>
      <vt:lpstr>Поток</vt:lpstr>
      <vt:lpstr>1_Волна</vt:lpstr>
      <vt:lpstr>Волна</vt:lpstr>
      <vt:lpstr>Литературное краеведение как средство формирования гражданского самосознания и любви к «малой» Родине</vt:lpstr>
      <vt:lpstr>Понятие «гражданин»</vt:lpstr>
      <vt:lpstr>А. С. Макаренко</vt:lpstr>
      <vt:lpstr>Гражданское самосознание</vt:lpstr>
      <vt:lpstr>«О патриотическом воспитании в Ярославской области»</vt:lpstr>
      <vt:lpstr>Цели патриотического воспитания</vt:lpstr>
      <vt:lpstr>Направления деятельности по патриотическому воспитанию </vt:lpstr>
      <vt:lpstr>Литературное краеведение</vt:lpstr>
      <vt:lpstr>Кружок «В мире поэзии»</vt:lpstr>
      <vt:lpstr>Презентация PowerPoint</vt:lpstr>
      <vt:lpstr>Первые занятия кружка</vt:lpstr>
      <vt:lpstr>Направления работы</vt:lpstr>
      <vt:lpstr>Сотрудничество </vt:lpstr>
      <vt:lpstr>Сотрудничество с Музеем истории посёлка</vt:lpstr>
      <vt:lpstr>«Позови меня, тихая Родина…»</vt:lpstr>
      <vt:lpstr>Встреча с В. П. Бураном</vt:lpstr>
      <vt:lpstr>Книги В. П. Бурана</vt:lpstr>
      <vt:lpstr>Встреча с А. А. Строкиным</vt:lpstr>
      <vt:lpstr>А. А. Строкин – наш земляк</vt:lpstr>
      <vt:lpstr>Книги А. А. Строкина</vt:lpstr>
      <vt:lpstr>Книги А. А. Строкина</vt:lpstr>
      <vt:lpstr>Книги А. А. Строкина</vt:lpstr>
      <vt:lpstr>А. А. Строкин - детям</vt:lpstr>
      <vt:lpstr>Встреча с участником войны в Афганистане В. Н. Дудоновым</vt:lpstr>
      <vt:lpstr>Встреча с А. Н. Ратовым</vt:lpstr>
      <vt:lpstr>А. Н. Ратов - краевед</vt:lpstr>
      <vt:lpstr>Бариновские чтения</vt:lpstr>
      <vt:lpstr>Бариновские чтения</vt:lpstr>
      <vt:lpstr>Знакомство с  Н. В Ефлатовым</vt:lpstr>
      <vt:lpstr>Презентация книги Н. В. Ефлатова «Сельский сход»</vt:lpstr>
      <vt:lpstr>Выставка картин Г. И.Ермолаева</vt:lpstr>
      <vt:lpstr>Выставка картин Г. И. Ермолаева</vt:lpstr>
      <vt:lpstr> Чтения «Памяти В.А.Замыслова посвящается»</vt:lpstr>
      <vt:lpstr>Н. В. Ефлатов и участники кружка «В мире поэзии»</vt:lpstr>
      <vt:lpstr>VIII областные юношеские «Филологические чтения»</vt:lpstr>
      <vt:lpstr>Результат – 3 место</vt:lpstr>
      <vt:lpstr>Экзамен по литературе</vt:lpstr>
      <vt:lpstr>Экзамен по литературе</vt:lpstr>
      <vt:lpstr>Экзамен по литературе</vt:lpstr>
      <vt:lpstr>«Проба пера»</vt:lpstr>
      <vt:lpstr>IX краеведческие чтения – 28.10.2011.  </vt:lpstr>
      <vt:lpstr>IX краеведческие чтения – 28.10.2011. </vt:lpstr>
      <vt:lpstr>Публикация работ учеников </vt:lpstr>
      <vt:lpstr>Сборник «На Земле Преподобного Сергия Радонежского»</vt:lpstr>
      <vt:lpstr>X Краеведческие чтения</vt:lpstr>
      <vt:lpstr>I общероссийский конкурс  «По страницам любимых книг»</vt:lpstr>
      <vt:lpstr>XII международная ярмарка социально-педагогических инноваций</vt:lpstr>
      <vt:lpstr>XII международная ярмарка социально-педагогических инноваций</vt:lpstr>
      <vt:lpstr>III Всероссийский конкурс-портфолио «Горжусь своим учеником»</vt:lpstr>
      <vt:lpstr>Круглый стол «Чтение, которое объединяет»</vt:lpstr>
      <vt:lpstr>I Всероссийский съезд  краеведов-филологов</vt:lpstr>
      <vt:lpstr>III Всероссийский педагогический практикум (г Сочи)</vt:lpstr>
      <vt:lpstr>III Всероссийский педагогический практикум (г Сочи)</vt:lpstr>
      <vt:lpstr>Региональный конкурс «Моя Ярославия»(декабрь 2017)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Всероссийский конкурс-портфолио  для педагогов:  «Горжусь своим учеником»</dc:title>
  <dc:creator>Санёчек</dc:creator>
  <cp:lastModifiedBy>Секретарь</cp:lastModifiedBy>
  <cp:revision>177</cp:revision>
  <dcterms:created xsi:type="dcterms:W3CDTF">2013-12-04T19:27:06Z</dcterms:created>
  <dcterms:modified xsi:type="dcterms:W3CDTF">2018-04-23T13:33:16Z</dcterms:modified>
</cp:coreProperties>
</file>