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43"/>
  </p:notesMasterIdLst>
  <p:sldIdLst>
    <p:sldId id="257" r:id="rId2"/>
    <p:sldId id="275" r:id="rId3"/>
    <p:sldId id="283" r:id="rId4"/>
    <p:sldId id="270" r:id="rId5"/>
    <p:sldId id="311" r:id="rId6"/>
    <p:sldId id="280" r:id="rId7"/>
    <p:sldId id="293" r:id="rId8"/>
    <p:sldId id="285" r:id="rId9"/>
    <p:sldId id="307" r:id="rId10"/>
    <p:sldId id="286" r:id="rId11"/>
    <p:sldId id="287" r:id="rId12"/>
    <p:sldId id="288" r:id="rId13"/>
    <p:sldId id="301" r:id="rId14"/>
    <p:sldId id="308" r:id="rId15"/>
    <p:sldId id="303" r:id="rId16"/>
    <p:sldId id="306" r:id="rId17"/>
    <p:sldId id="302" r:id="rId18"/>
    <p:sldId id="279" r:id="rId19"/>
    <p:sldId id="281" r:id="rId20"/>
    <p:sldId id="296" r:id="rId21"/>
    <p:sldId id="313" r:id="rId22"/>
    <p:sldId id="304" r:id="rId23"/>
    <p:sldId id="309" r:id="rId24"/>
    <p:sldId id="298" r:id="rId25"/>
    <p:sldId id="312" r:id="rId26"/>
    <p:sldId id="299" r:id="rId27"/>
    <p:sldId id="300" r:id="rId28"/>
    <p:sldId id="289" r:id="rId29"/>
    <p:sldId id="290" r:id="rId30"/>
    <p:sldId id="305" r:id="rId31"/>
    <p:sldId id="291" r:id="rId32"/>
    <p:sldId id="292" r:id="rId33"/>
    <p:sldId id="297" r:id="rId34"/>
    <p:sldId id="278" r:id="rId35"/>
    <p:sldId id="295" r:id="rId36"/>
    <p:sldId id="310" r:id="rId37"/>
    <p:sldId id="277" r:id="rId38"/>
    <p:sldId id="294" r:id="rId39"/>
    <p:sldId id="274" r:id="rId40"/>
    <p:sldId id="314" r:id="rId41"/>
    <p:sldId id="315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1146" y="29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2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FFD5BB-44A4-4DDD-9F72-FCE7183620FB}" type="datetimeFigureOut">
              <a:rPr lang="ru-RU" smtClean="0"/>
              <a:t>01.07.2015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76D039-1CE4-47E1-A4BF-1B750932E2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22326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76D039-1CE4-47E1-A4BF-1B750932E2EF}" type="slidenum">
              <a:rPr lang="ru-RU" smtClean="0"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16081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51A30-BEFD-43A7-BE12-B12702E93F46}" type="datetimeFigureOut">
              <a:rPr lang="ru-RU" smtClean="0"/>
              <a:t>01.07.2015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AA83ADC-1A8A-4B8C-8564-C1BF6B0F945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51A30-BEFD-43A7-BE12-B12702E93F46}" type="datetimeFigureOut">
              <a:rPr lang="ru-RU" smtClean="0"/>
              <a:t>01.07.2015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83ADC-1A8A-4B8C-8564-C1BF6B0F945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51A30-BEFD-43A7-BE12-B12702E93F46}" type="datetimeFigureOut">
              <a:rPr lang="ru-RU" smtClean="0"/>
              <a:t>01.07.2015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83ADC-1A8A-4B8C-8564-C1BF6B0F945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51A30-BEFD-43A7-BE12-B12702E93F46}" type="datetimeFigureOut">
              <a:rPr lang="ru-RU" smtClean="0"/>
              <a:t>01.07.2015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AA83ADC-1A8A-4B8C-8564-C1BF6B0F945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51A30-BEFD-43A7-BE12-B12702E93F46}" type="datetimeFigureOut">
              <a:rPr lang="ru-RU" smtClean="0"/>
              <a:t>01.07.2015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83ADC-1A8A-4B8C-8564-C1BF6B0F945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51A30-BEFD-43A7-BE12-B12702E93F46}" type="datetimeFigureOut">
              <a:rPr lang="ru-RU" smtClean="0"/>
              <a:t>01.07.2015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83ADC-1A8A-4B8C-8564-C1BF6B0F945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51A30-BEFD-43A7-BE12-B12702E93F46}" type="datetimeFigureOut">
              <a:rPr lang="ru-RU" smtClean="0"/>
              <a:t>01.07.2015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AA83ADC-1A8A-4B8C-8564-C1BF6B0F945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51A30-BEFD-43A7-BE12-B12702E93F46}" type="datetimeFigureOut">
              <a:rPr lang="ru-RU" smtClean="0"/>
              <a:t>01.07.2015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83ADC-1A8A-4B8C-8564-C1BF6B0F945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51A30-BEFD-43A7-BE12-B12702E93F46}" type="datetimeFigureOut">
              <a:rPr lang="ru-RU" smtClean="0"/>
              <a:t>01.07.2015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83ADC-1A8A-4B8C-8564-C1BF6B0F945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51A30-BEFD-43A7-BE12-B12702E93F46}" type="datetimeFigureOut">
              <a:rPr lang="ru-RU" smtClean="0"/>
              <a:t>01.07.2015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83ADC-1A8A-4B8C-8564-C1BF6B0F945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51A30-BEFD-43A7-BE12-B12702E93F46}" type="datetimeFigureOut">
              <a:rPr lang="ru-RU" smtClean="0"/>
              <a:t>01.07.2015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83ADC-1A8A-4B8C-8564-C1BF6B0F9458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C851A30-BEFD-43A7-BE12-B12702E93F46}" type="datetimeFigureOut">
              <a:rPr lang="ru-RU" smtClean="0"/>
              <a:t>01.07.2015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AA83ADC-1A8A-4B8C-8564-C1BF6B0F945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25.gif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1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5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gif"/><Relationship Id="rId5" Type="http://schemas.openxmlformats.org/officeDocument/2006/relationships/image" Target="../media/image45.jpeg"/><Relationship Id="rId4" Type="http://schemas.openxmlformats.org/officeDocument/2006/relationships/image" Target="../media/image4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53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image" Target="../media/image5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53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60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gif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65.jpeg"/><Relationship Id="rId4" Type="http://schemas.openxmlformats.org/officeDocument/2006/relationships/image" Target="../media/image6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gif"/><Relationship Id="rId4" Type="http://schemas.openxmlformats.org/officeDocument/2006/relationships/hyperlink" Target="http://eurasian-defence.ru/node/25963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68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gif"/><Relationship Id="rId5" Type="http://schemas.openxmlformats.org/officeDocument/2006/relationships/image" Target="../media/image4.gif"/><Relationship Id="rId4" Type="http://schemas.openxmlformats.org/officeDocument/2006/relationships/image" Target="../media/image71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7" Type="http://schemas.openxmlformats.org/officeDocument/2006/relationships/image" Target="../media/image76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gif"/><Relationship Id="rId5" Type="http://schemas.openxmlformats.org/officeDocument/2006/relationships/image" Target="../media/image5.gif"/><Relationship Id="rId4" Type="http://schemas.openxmlformats.org/officeDocument/2006/relationships/image" Target="../media/image75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gif"/><Relationship Id="rId5" Type="http://schemas.openxmlformats.org/officeDocument/2006/relationships/image" Target="../media/image5.gif"/><Relationship Id="rId4" Type="http://schemas.openxmlformats.org/officeDocument/2006/relationships/image" Target="../media/image79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85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8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gif"/><Relationship Id="rId5" Type="http://schemas.openxmlformats.org/officeDocument/2006/relationships/image" Target="../media/image92.png"/><Relationship Id="rId4" Type="http://schemas.openxmlformats.org/officeDocument/2006/relationships/image" Target="../media/image91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8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7" Type="http://schemas.openxmlformats.org/officeDocument/2006/relationships/image" Target="../media/image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8.gif"/><Relationship Id="rId5" Type="http://schemas.openxmlformats.org/officeDocument/2006/relationships/image" Target="../media/image97.gif"/><Relationship Id="rId4" Type="http://schemas.openxmlformats.org/officeDocument/2006/relationships/image" Target="../media/image96.gi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1.gif"/><Relationship Id="rId4" Type="http://schemas.openxmlformats.org/officeDocument/2006/relationships/image" Target="../media/image100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gif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gif"/><Relationship Id="rId4" Type="http://schemas.openxmlformats.org/officeDocument/2006/relationships/image" Target="../media/image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49272" y="2492896"/>
            <a:ext cx="3902968" cy="914400"/>
          </a:xfrm>
        </p:spPr>
        <p:txBody>
          <a:bodyPr/>
          <a:lstStyle/>
          <a:p>
            <a:r>
              <a:rPr lang="ru-RU" dirty="0" smtClean="0"/>
              <a:t>2014-2015 учебный год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83547" y="1577079"/>
            <a:ext cx="602036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i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МОУ Кладовицкая ООШ</a:t>
            </a:r>
            <a:endParaRPr lang="ru-RU" sz="4400" b="1" i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2555776" y="4016896"/>
            <a:ext cx="3902968" cy="914400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marL="0" indent="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None/>
              <a:defRPr kumimoji="0" sz="2400" kern="1200">
                <a:solidFill>
                  <a:schemeClr val="tx2">
                    <a:shade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None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None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None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None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None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None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None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None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Яркие события и достижения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5362" name="Picture 2" descr="http://img0.liveinternet.ru/images/attach/c/3/77/957/77957384_77772038_zvezdochki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3547" y="738772"/>
            <a:ext cx="2446050" cy="2446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http://natalyagurkina.ucoz.ua/_fr/4/9531854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3730" y="558313"/>
            <a:ext cx="1826055" cy="202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9502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21308" t="18985" r="25063" b="23717"/>
          <a:stretch/>
        </p:blipFill>
        <p:spPr>
          <a:xfrm>
            <a:off x="345660" y="24024"/>
            <a:ext cx="4392488" cy="244181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3528" y="5657671"/>
            <a:ext cx="8640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/>
              <a:t>6 марта </a:t>
            </a:r>
            <a:r>
              <a:rPr lang="ru-RU" b="1" dirty="0" smtClean="0"/>
              <a:t> 2015 года </a:t>
            </a:r>
            <a:r>
              <a:rPr lang="ru-RU" dirty="0" smtClean="0"/>
              <a:t>в </a:t>
            </a:r>
            <a:r>
              <a:rPr lang="ru-RU" dirty="0"/>
              <a:t>преддверии прекрасного весеннего праздника 8 Марта в нашей школе состоялся  замечательный концерт.  Ребята поздравили всех женщин с праздником Весны</a:t>
            </a:r>
            <a:r>
              <a:rPr lang="ru-RU" dirty="0" smtClean="0"/>
              <a:t>. Очень порадовало всех присутствующих выступление наших молодых специалистов </a:t>
            </a:r>
            <a:r>
              <a:rPr lang="ru-RU" dirty="0" err="1" smtClean="0"/>
              <a:t>Ломовцевой</a:t>
            </a:r>
            <a:r>
              <a:rPr lang="ru-RU" dirty="0" smtClean="0"/>
              <a:t> Д.Н. и </a:t>
            </a:r>
            <a:r>
              <a:rPr lang="ru-RU" dirty="0" err="1" smtClean="0"/>
              <a:t>Ангелова</a:t>
            </a:r>
            <a:r>
              <a:rPr lang="ru-RU" dirty="0" smtClean="0"/>
              <a:t> Е.Ю.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68" t="18238" r="22118" b="25562"/>
          <a:stretch/>
        </p:blipFill>
        <p:spPr bwMode="auto">
          <a:xfrm>
            <a:off x="2915816" y="2649754"/>
            <a:ext cx="5291566" cy="2937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20" t="17469" r="40438" b="24539"/>
          <a:stretch/>
        </p:blipFill>
        <p:spPr bwMode="auto">
          <a:xfrm>
            <a:off x="323528" y="2606105"/>
            <a:ext cx="2088232" cy="295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 descr="http://ns2.engelsspravka.ru/image-foto/7c4f1e77d9474622f4398c5886889cdf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996" y="188640"/>
            <a:ext cx="4435004" cy="2417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natalyagurkina.ucoz.ua/_fr/4/9531854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110175"/>
            <a:ext cx="1826055" cy="202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357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539" y="116632"/>
            <a:ext cx="8686800" cy="838200"/>
          </a:xfrm>
        </p:spPr>
        <p:txBody>
          <a:bodyPr/>
          <a:lstStyle/>
          <a:p>
            <a:r>
              <a:rPr lang="ru-RU" dirty="0" smtClean="0"/>
              <a:t>Посвящение в первоклассники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36" t="32233" r="21898" b="13118"/>
          <a:stretch/>
        </p:blipFill>
        <p:spPr bwMode="auto">
          <a:xfrm>
            <a:off x="551771" y="1124744"/>
            <a:ext cx="8064896" cy="4334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://img0.liveinternet.ru/images/attach/c/3/77/957/77957384_77772038_zvezdochki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91362"/>
            <a:ext cx="1330359" cy="133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natalyagurkina.ucoz.ua/_fr/4/9531854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7" y="335705"/>
            <a:ext cx="1826055" cy="202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552" y="5445224"/>
            <a:ext cx="83067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31 октября </a:t>
            </a:r>
            <a:r>
              <a:rPr lang="ru-RU" dirty="0"/>
              <a:t>в начальной школе прошёл праздник </a:t>
            </a:r>
            <a:r>
              <a:rPr lang="ru-RU" b="1" dirty="0"/>
              <a:t>"Посвящение в первоклассники". </a:t>
            </a:r>
            <a:r>
              <a:rPr lang="ru-RU" dirty="0" smtClean="0"/>
              <a:t>Ещё один классный коллектив влился в нашу дружную школьную семью. Праздник </a:t>
            </a:r>
            <a:r>
              <a:rPr lang="ru-RU" dirty="0"/>
              <a:t>прошёл  весело и дружно</a:t>
            </a:r>
            <a:r>
              <a:rPr lang="ru-RU" dirty="0" smtClean="0"/>
              <a:t>. Этот день стал ярким событием как для первоклашек, так и для всех  присутствующих на празднике.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9021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686800" cy="838200"/>
          </a:xfrm>
        </p:spPr>
        <p:txBody>
          <a:bodyPr/>
          <a:lstStyle/>
          <a:p>
            <a:r>
              <a:rPr lang="ru-RU" dirty="0" smtClean="0"/>
              <a:t>Субботник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0390" y="5229200"/>
            <a:ext cx="8839200" cy="1138957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ru-RU" b="1" dirty="0">
                <a:solidFill>
                  <a:schemeClr val="tx1"/>
                </a:solidFill>
              </a:rPr>
              <a:t>29 апреля </a:t>
            </a:r>
            <a:r>
              <a:rPr lang="ru-RU" b="1" dirty="0" smtClean="0">
                <a:solidFill>
                  <a:schemeClr val="tx1"/>
                </a:solidFill>
              </a:rPr>
              <a:t>2015 года </a:t>
            </a:r>
            <a:r>
              <a:rPr lang="ru-RU" dirty="0" smtClean="0">
                <a:solidFill>
                  <a:schemeClr val="tx1"/>
                </a:solidFill>
              </a:rPr>
              <a:t>прошла </a:t>
            </a:r>
            <a:r>
              <a:rPr lang="ru-RU" dirty="0">
                <a:solidFill>
                  <a:schemeClr val="tx1"/>
                </a:solidFill>
              </a:rPr>
              <a:t>акция "Чистый двор" по уборке территории школы от мусора. Ребята и работники школы дружно приняли участие в этом нужном мероприятии. Хочется сказать огромное СПАСИБО всем ребятам, которые  серьезно отнеслись к акции. МОЛОДЦЫ!!!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16" t="53484" r="55644" b="25259"/>
          <a:stretch/>
        </p:blipFill>
        <p:spPr bwMode="auto">
          <a:xfrm>
            <a:off x="1475656" y="1340766"/>
            <a:ext cx="6192688" cy="384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http://natalyagurkina.ucoz.ua/_fr/4/9531854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68731"/>
            <a:ext cx="1826055" cy="202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natalyagurkina.ucoz.ua/_fr/4/9531854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5316" y="330347"/>
            <a:ext cx="1826055" cy="202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6091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86800" cy="838200"/>
          </a:xfrm>
        </p:spPr>
        <p:txBody>
          <a:bodyPr/>
          <a:lstStyle/>
          <a:p>
            <a:r>
              <a:rPr lang="ru-RU" dirty="0" smtClean="0"/>
              <a:t>Рождественская Ёлка в лесу</a:t>
            </a:r>
            <a:endParaRPr lang="ru-RU" dirty="0"/>
          </a:p>
        </p:txBody>
      </p:sp>
      <p:pic>
        <p:nvPicPr>
          <p:cNvPr id="6146" name="Picture 2" descr="C:\Users\Секретарь\Desktop\Яркие события\20150105_1400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68760"/>
            <a:ext cx="6528725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636230" y="2276872"/>
            <a:ext cx="250777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В новогодние каникулы состоялась традиционная </a:t>
            </a:r>
            <a:r>
              <a:rPr lang="ru-RU" dirty="0"/>
              <a:t>Рождественская </a:t>
            </a:r>
            <a:r>
              <a:rPr lang="ru-RU" b="1" dirty="0"/>
              <a:t>ё</a:t>
            </a:r>
            <a:r>
              <a:rPr lang="ru-RU" b="1" dirty="0" smtClean="0"/>
              <a:t>лка</a:t>
            </a:r>
            <a:r>
              <a:rPr lang="ru-RU" dirty="0"/>
              <a:t> </a:t>
            </a:r>
            <a:r>
              <a:rPr lang="ru-RU" b="1" dirty="0"/>
              <a:t>в</a:t>
            </a:r>
            <a:r>
              <a:rPr lang="ru-RU" dirty="0"/>
              <a:t> </a:t>
            </a:r>
            <a:r>
              <a:rPr lang="ru-RU" b="1" dirty="0"/>
              <a:t>лесу</a:t>
            </a:r>
            <a:r>
              <a:rPr lang="ru-RU" dirty="0"/>
              <a:t> для детей Ростовского </a:t>
            </a:r>
            <a:r>
              <a:rPr lang="ru-RU" dirty="0" smtClean="0"/>
              <a:t>района, в которой наши ребята  приняли активное участие.</a:t>
            </a:r>
            <a:endParaRPr lang="ru-RU" dirty="0"/>
          </a:p>
        </p:txBody>
      </p:sp>
      <p:pic>
        <p:nvPicPr>
          <p:cNvPr id="7" name="Picture 4" descr="http://natalyagurkina.ucoz.ua/_fr/4/9531854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04664"/>
            <a:ext cx="1826055" cy="202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3143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2758" y="188640"/>
            <a:ext cx="8686800" cy="838200"/>
          </a:xfrm>
        </p:spPr>
        <p:txBody>
          <a:bodyPr/>
          <a:lstStyle/>
          <a:p>
            <a:r>
              <a:rPr lang="ru-RU" dirty="0" smtClean="0"/>
              <a:t>Лыжный пробег «Русь-2015»</a:t>
            </a:r>
            <a:endParaRPr lang="ru-RU" dirty="0"/>
          </a:p>
        </p:txBody>
      </p:sp>
      <p:pic>
        <p:nvPicPr>
          <p:cNvPr id="17410" name="Picture 2" descr="F:\20150208_13495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74188" y="2111594"/>
            <a:ext cx="2976331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7016" y="5229200"/>
            <a:ext cx="8208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21 февраля 2015 года</a:t>
            </a:r>
            <a:r>
              <a:rPr lang="ru-RU" dirty="0"/>
              <a:t>, в городе </a:t>
            </a:r>
            <a:r>
              <a:rPr lang="ru-RU" dirty="0" smtClean="0"/>
              <a:t>Ростове Великом проходил очередной </a:t>
            </a:r>
            <a:r>
              <a:rPr lang="ru-RU" dirty="0"/>
              <a:t>этап региональной </a:t>
            </a:r>
            <a:r>
              <a:rPr lang="ru-RU" dirty="0" smtClean="0"/>
              <a:t>военно-патриотической </a:t>
            </a:r>
            <a:r>
              <a:rPr lang="ru-RU" dirty="0"/>
              <a:t>акции </a:t>
            </a:r>
            <a:r>
              <a:rPr lang="ru-RU" b="1" dirty="0"/>
              <a:t>«Лыжный пробег «Русь -  2015»</a:t>
            </a:r>
            <a:r>
              <a:rPr lang="ru-RU" dirty="0"/>
              <a:t>, посвященной 70-й годовщине Победы в Великой Отечественной </a:t>
            </a:r>
            <a:r>
              <a:rPr lang="ru-RU" dirty="0" smtClean="0"/>
              <a:t>войне, в которой наши ребята приняли активное участие.</a:t>
            </a:r>
            <a:endParaRPr lang="ru-RU" dirty="0"/>
          </a:p>
        </p:txBody>
      </p:sp>
      <p:pic>
        <p:nvPicPr>
          <p:cNvPr id="17412" name="Picture 4" descr="http://www.76.mchs.gov.ru/upload/site29/document_images/AfhHgYTIaL-800x6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340767"/>
            <a:ext cx="5664393" cy="3773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6" name="Picture 8" descr="http://biguteriya-best.ru/gifariki/4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150519" y="3280951"/>
            <a:ext cx="1372269" cy="116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img0.liveinternet.ru/images/attach/c/3/77/957/77957384_77772038_zvezdochki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836712"/>
            <a:ext cx="1585344" cy="1585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natalyagurkina.ucoz.ua/_fr/4/9531854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04664"/>
            <a:ext cx="1826055" cy="202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9797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930" y="188640"/>
            <a:ext cx="8686800" cy="838200"/>
          </a:xfrm>
        </p:spPr>
        <p:txBody>
          <a:bodyPr/>
          <a:lstStyle/>
          <a:p>
            <a:pPr algn="ctr"/>
            <a:r>
              <a:rPr lang="ru-RU" dirty="0" smtClean="0"/>
              <a:t>Спортивный праздник ГТО</a:t>
            </a:r>
            <a:endParaRPr lang="ru-RU" dirty="0"/>
          </a:p>
        </p:txBody>
      </p:sp>
      <p:pic>
        <p:nvPicPr>
          <p:cNvPr id="4" name="Picture 3" descr="C:\Users\Секретарь\Desktop\Яркие события\2015 фотки 10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235" y="1196752"/>
            <a:ext cx="6882149" cy="4358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4930" y="5517232"/>
            <a:ext cx="8352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Ярким событием в нашей школе стал спортивный </a:t>
            </a:r>
            <a:r>
              <a:rPr lang="ru-RU" dirty="0"/>
              <a:t>праздник </a:t>
            </a:r>
            <a:r>
              <a:rPr lang="ru-RU" dirty="0" smtClean="0"/>
              <a:t>ГТО, который состоялся </a:t>
            </a:r>
            <a:r>
              <a:rPr lang="ru-RU" b="1" dirty="0" smtClean="0"/>
              <a:t>19 декабря 2014 года</a:t>
            </a:r>
            <a:r>
              <a:rPr lang="ru-RU" dirty="0" smtClean="0"/>
              <a:t>. В </a:t>
            </a:r>
            <a:r>
              <a:rPr lang="ru-RU" dirty="0"/>
              <a:t>программу </a:t>
            </a:r>
            <a:r>
              <a:rPr lang="ru-RU" dirty="0" smtClean="0"/>
              <a:t>праздника </a:t>
            </a:r>
            <a:r>
              <a:rPr lang="ru-RU" dirty="0"/>
              <a:t>были включены нормативы Всероссийского комплекса </a:t>
            </a:r>
            <a:r>
              <a:rPr lang="ru-RU" dirty="0" smtClean="0"/>
              <a:t>ГТО.  Праздник прошёл весело и торжественно под лозунгом  </a:t>
            </a:r>
            <a:r>
              <a:rPr lang="ru-RU" dirty="0"/>
              <a:t>«От значка ГТО – к олимпийской </a:t>
            </a:r>
            <a:r>
              <a:rPr lang="ru-RU" dirty="0" smtClean="0"/>
              <a:t>медали!».</a:t>
            </a:r>
            <a:endParaRPr lang="ru-RU" dirty="0"/>
          </a:p>
        </p:txBody>
      </p:sp>
      <p:pic>
        <p:nvPicPr>
          <p:cNvPr id="9220" name="Picture 4" descr="http://www.lav07.de/hpbilder/minis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384" y="4265500"/>
            <a:ext cx="3048000" cy="1295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img0.liveinternet.ru/images/attach/c/3/77/957/77957384_77772038_zvezdochki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2075"/>
            <a:ext cx="1549351" cy="1549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5349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838200"/>
          </a:xfrm>
        </p:spPr>
        <p:txBody>
          <a:bodyPr/>
          <a:lstStyle/>
          <a:p>
            <a:r>
              <a:rPr lang="ru-RU" dirty="0" smtClean="0"/>
              <a:t>Фестиваль Живая старина</a:t>
            </a:r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66" t="7244" r="23040" b="25000"/>
          <a:stretch/>
        </p:blipFill>
        <p:spPr bwMode="auto">
          <a:xfrm>
            <a:off x="197169" y="1268759"/>
            <a:ext cx="5869156" cy="4102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7169" y="5371455"/>
            <a:ext cx="8352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Ежегодно, начиная с 2002г., в Ростове Великом (что на озере </a:t>
            </a:r>
            <a:r>
              <a:rPr lang="ru-RU" dirty="0" err="1"/>
              <a:t>Неро</a:t>
            </a:r>
            <a:r>
              <a:rPr lang="ru-RU" dirty="0"/>
              <a:t>) в конце весны наступают дни праздника "Живая старина". Это фестиваль музыки и ремесел. </a:t>
            </a:r>
            <a:r>
              <a:rPr lang="ru-RU" dirty="0" smtClean="0"/>
              <a:t>Наши ребята тоже посетили этот удивительный праздник, который стал ярким событием во внеклассной жизни учащихся  нашей школы.</a:t>
            </a:r>
            <a:endParaRPr lang="ru-RU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50" t="10501" r="57028" b="32121"/>
          <a:stretch/>
        </p:blipFill>
        <p:spPr bwMode="auto">
          <a:xfrm>
            <a:off x="6144999" y="2405452"/>
            <a:ext cx="2870665" cy="2966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http://natalyagurkina.ucoz.ua/_fr/4/9531854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042" y="274757"/>
            <a:ext cx="1826055" cy="202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5444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2058" y="260648"/>
            <a:ext cx="8686800" cy="838200"/>
          </a:xfrm>
        </p:spPr>
        <p:txBody>
          <a:bodyPr/>
          <a:lstStyle/>
          <a:p>
            <a:r>
              <a:rPr lang="ru-RU" dirty="0" smtClean="0"/>
              <a:t>Поездка на Селигер</a:t>
            </a:r>
            <a:endParaRPr lang="ru-RU" dirty="0"/>
          </a:p>
        </p:txBody>
      </p:sp>
      <p:pic>
        <p:nvPicPr>
          <p:cNvPr id="8194" name="Picture 2" descr="C:\Users\Секретарь\Desktop\Яркие события\IMG_20140811_1205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10902"/>
            <a:ext cx="3240360" cy="4320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Секретарь\Desktop\Яркие события\IMG_20140811_1734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262898"/>
            <a:ext cx="3312368" cy="4416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27584" y="5701668"/>
            <a:ext cx="74168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Очень запомнилась юным туристам-краеведам поездка на о. Селигер. </a:t>
            </a:r>
            <a:r>
              <a:rPr lang="ru-RU" dirty="0"/>
              <a:t>Сам Селигер очень красив. Виды с озера на монастырь Нилову </a:t>
            </a:r>
            <a:r>
              <a:rPr lang="ru-RU" dirty="0" smtClean="0"/>
              <a:t>Пустынь </a:t>
            </a:r>
            <a:r>
              <a:rPr lang="ru-RU" dirty="0"/>
              <a:t>и сам монастырь </a:t>
            </a:r>
            <a:r>
              <a:rPr lang="ru-RU" dirty="0" smtClean="0"/>
              <a:t>ребята не забудут никогда. </a:t>
            </a:r>
            <a:endParaRPr lang="ru-RU" dirty="0"/>
          </a:p>
        </p:txBody>
      </p:sp>
      <p:pic>
        <p:nvPicPr>
          <p:cNvPr id="7" name="Picture 2" descr="http://img0.liveinternet.ru/images/attach/c/3/77/957/77957384_77772038_zvezdochki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6870" y="1227790"/>
            <a:ext cx="1255170" cy="1255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1404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688" y="188640"/>
            <a:ext cx="8686800" cy="838200"/>
          </a:xfrm>
        </p:spPr>
        <p:txBody>
          <a:bodyPr/>
          <a:lstStyle/>
          <a:p>
            <a:pPr algn="ctr"/>
            <a:r>
              <a:rPr lang="ru-RU" dirty="0" smtClean="0"/>
              <a:t>До свидания, начальная школа!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04012" y="5013176"/>
            <a:ext cx="53571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Торжественный выпускной вечер </a:t>
            </a:r>
          </a:p>
          <a:p>
            <a:pPr algn="ctr"/>
            <a:r>
              <a:rPr lang="ru-RU" sz="2400" dirty="0" smtClean="0"/>
              <a:t>в 4 классе </a:t>
            </a:r>
          </a:p>
          <a:p>
            <a:pPr algn="ctr"/>
            <a:r>
              <a:rPr lang="ru-RU" sz="2400" dirty="0" smtClean="0"/>
              <a:t>на базе </a:t>
            </a:r>
            <a:r>
              <a:rPr lang="ru-RU" sz="2400" dirty="0" err="1" smtClean="0"/>
              <a:t>Семибратовского</a:t>
            </a:r>
            <a:r>
              <a:rPr lang="ru-RU" sz="2400" dirty="0" smtClean="0"/>
              <a:t> СДК</a:t>
            </a:r>
            <a:endParaRPr lang="ru-RU" sz="2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76" t="20082" r="17625" b="13525"/>
          <a:stretch/>
        </p:blipFill>
        <p:spPr bwMode="auto">
          <a:xfrm>
            <a:off x="241958" y="2279286"/>
            <a:ext cx="5219246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F:\фото Семибратово\DSC0729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58" r="27430"/>
          <a:stretch/>
        </p:blipFill>
        <p:spPr bwMode="auto">
          <a:xfrm>
            <a:off x="5786021" y="1295958"/>
            <a:ext cx="3253326" cy="4702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img0.liveinternet.ru/images/attach/c/3/77/957/77957384_77772038_zvezdochki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3897" y="1317362"/>
            <a:ext cx="1585344" cy="1585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img0.liveinternet.ru/images/attach/c/3/77/957/77957384_77772038_zvezdochki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317362"/>
            <a:ext cx="1585344" cy="1585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3918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179512" y="404664"/>
            <a:ext cx="8758997" cy="6120679"/>
            <a:chOff x="179512" y="404664"/>
            <a:chExt cx="8758997" cy="6120679"/>
          </a:xfrm>
        </p:grpSpPr>
        <p:pic>
          <p:nvPicPr>
            <p:cNvPr id="6146" name="Picture 2" descr="C:\Users\Секретарь\Desktop\Новая папка\3911496-24a19e59b97d4c87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892"/>
            <a:stretch/>
          </p:blipFill>
          <p:spPr bwMode="auto">
            <a:xfrm>
              <a:off x="179512" y="404664"/>
              <a:ext cx="8758997" cy="61206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1907704" y="3503422"/>
              <a:ext cx="4896544" cy="175432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5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Наши достижения</a:t>
              </a:r>
              <a:endParaRPr lang="ru-RU" sz="54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0482" name="Picture 2" descr="http://ribalca.ucoz.net/sml/100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380585"/>
            <a:ext cx="2195830" cy="2195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img0.liveinternet.ru/images/attach/c/3/77/957/77957384_77772038_zvezdochki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24689"/>
            <a:ext cx="1585344" cy="1585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img0.liveinternet.ru/images/attach/c/3/77/957/77957384_77772038_zvezdochki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3165" y="524689"/>
            <a:ext cx="1585344" cy="1585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natalyagurkina.ucoz.ua/_fr/4/9531854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-605755"/>
            <a:ext cx="1826055" cy="202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5781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179512" y="404664"/>
            <a:ext cx="8758997" cy="6120679"/>
            <a:chOff x="179512" y="404664"/>
            <a:chExt cx="8758997" cy="6120679"/>
          </a:xfrm>
        </p:grpSpPr>
        <p:pic>
          <p:nvPicPr>
            <p:cNvPr id="6146" name="Picture 2" descr="C:\Users\Секретарь\Desktop\Новая папка\3911496-24a19e59b97d4c87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892"/>
            <a:stretch/>
          </p:blipFill>
          <p:spPr bwMode="auto">
            <a:xfrm>
              <a:off x="179512" y="404664"/>
              <a:ext cx="8758997" cy="61206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2123728" y="3503422"/>
              <a:ext cx="4896544" cy="1938992"/>
            </a:xfrm>
            <a:prstGeom prst="rect">
              <a:avLst/>
            </a:prstGeom>
            <a:solidFill>
              <a:schemeClr val="bg1"/>
            </a:solidFill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60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FFFF00"/>
                  </a:solidFill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 Black" panose="020B0A04020102020204" pitchFamily="34" charset="0"/>
                </a:rPr>
                <a:t>Яркие события</a:t>
              </a:r>
            </a:p>
          </p:txBody>
        </p:sp>
      </p:grpSp>
      <p:pic>
        <p:nvPicPr>
          <p:cNvPr id="16390" name="Picture 6" descr="http://img1.liveinternet.ru/images/attach/c/10/111/650/111650167_b9996dcafabf71d5be40fc82e98856ab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550602"/>
            <a:ext cx="904875" cy="91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4" name="Picture 10" descr="http://img1.liveinternet.ru/images/attach/c/10/111/650/111650167_b9996dcafabf71d5be40fc82e98856ab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7361" y="5363793"/>
            <a:ext cx="904875" cy="91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6" name="Picture 12" descr="http://img1.liveinternet.ru/images/attach/c/10/111/650/111650167_b9996dcafabf71d5be40fc82e98856ab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5442413"/>
            <a:ext cx="904875" cy="91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8" name="Picture 14" descr="http://img1.liveinternet.ru/images/attach/c/10/111/650/111650167_b9996dcafabf71d5be40fc82e98856ab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212975"/>
            <a:ext cx="904875" cy="91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00" name="Picture 16" descr="http://img1.liveinternet.ru/images/attach/c/10/111/650/111650167_b9996dcafabf71d5be40fc82e98856ab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212976"/>
            <a:ext cx="904875" cy="91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http://natalyagurkina.ucoz.ua/_fr/4/9531854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3716" y="404664"/>
            <a:ext cx="1826055" cy="202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img0.liveinternet.ru/images/attach/c/3/77/957/77957384_77772038_zvezdochki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808" y="120021"/>
            <a:ext cx="2446050" cy="2446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3300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4841721" cy="838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Конкурс «Ученик года 2014»</a:t>
            </a: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48712" y="5650165"/>
            <a:ext cx="3744416" cy="864096"/>
          </a:xfrm>
          <a:prstGeom prst="rect">
            <a:avLst/>
          </a:prstGeom>
        </p:spPr>
        <p:txBody>
          <a:bodyPr vert="horz">
            <a:normAutofit fontScale="85000" lnSpcReduction="20000"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/>
              <a:buNone/>
            </a:pPr>
            <a:r>
              <a:rPr lang="ru-RU" b="1" dirty="0" smtClean="0"/>
              <a:t>Счеснюк Алёна, </a:t>
            </a:r>
          </a:p>
          <a:p>
            <a:pPr marL="0" indent="0" algn="ctr">
              <a:buFont typeface="Wingdings 2"/>
              <a:buNone/>
            </a:pPr>
            <a:r>
              <a:rPr lang="ru-RU" b="1" dirty="0" smtClean="0"/>
              <a:t>7 класс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190448" y="5805264"/>
            <a:ext cx="37992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Диплом за </a:t>
            </a:r>
            <a:r>
              <a:rPr lang="ru-RU" b="1" dirty="0" smtClean="0"/>
              <a:t>10 место </a:t>
            </a:r>
            <a:r>
              <a:rPr lang="ru-RU" dirty="0" smtClean="0"/>
              <a:t>в муниципальном этапе областного конкурса </a:t>
            </a:r>
            <a:r>
              <a:rPr lang="ru-RU" b="1" dirty="0" smtClean="0"/>
              <a:t>«Ученик года – 2014»</a:t>
            </a:r>
            <a:endParaRPr lang="ru-RU" b="1" dirty="0"/>
          </a:p>
        </p:txBody>
      </p:sp>
      <p:pic>
        <p:nvPicPr>
          <p:cNvPr id="1026" name="Picture 2" descr="C:\Users\Секретарь\Pictures\img26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0448" y="360040"/>
            <a:ext cx="3799239" cy="544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Секретарь\Pictures\img26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44" t="18250" r="31216" b="17941"/>
          <a:stretch/>
        </p:blipFill>
        <p:spPr bwMode="auto">
          <a:xfrm>
            <a:off x="946953" y="1556792"/>
            <a:ext cx="3357796" cy="3915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img0.liveinternet.ru/images/attach/c/3/77/957/77957384_77772038_zvezdochki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077" y="980728"/>
            <a:ext cx="1585344" cy="1585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7810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Дистанционная познавательная викторина к 155-летию А.П. Чехова</a:t>
            </a:r>
            <a:endParaRPr lang="ru-RU" dirty="0"/>
          </a:p>
        </p:txBody>
      </p:sp>
      <p:pic>
        <p:nvPicPr>
          <p:cNvPr id="1026" name="Picture 2" descr="C:\Users\Секретарь\Pictures\img28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3224" y="1340768"/>
            <a:ext cx="6603134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Секретарь\Documents\Мои документы\Мои рисунки\всё подряд последнее\DSC0546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01" t="19234" r="15979" b="54061"/>
          <a:stretch/>
        </p:blipFill>
        <p:spPr bwMode="auto">
          <a:xfrm flipH="1">
            <a:off x="323528" y="1581382"/>
            <a:ext cx="1902610" cy="30697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50697" y="4797152"/>
            <a:ext cx="2448272" cy="864096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/>
              <a:buNone/>
            </a:pPr>
            <a:r>
              <a:rPr lang="ru-RU" b="1" dirty="0" err="1" smtClean="0"/>
              <a:t>Вязникова</a:t>
            </a:r>
            <a:r>
              <a:rPr lang="ru-RU" b="1" dirty="0" smtClean="0"/>
              <a:t> Алёна, </a:t>
            </a:r>
          </a:p>
          <a:p>
            <a:pPr marL="0" indent="0" algn="ctr">
              <a:buFont typeface="Wingdings 2"/>
              <a:buNone/>
            </a:pPr>
            <a:r>
              <a:rPr lang="ru-RU" b="1" dirty="0" smtClean="0"/>
              <a:t>7 класс</a:t>
            </a:r>
            <a:endParaRPr lang="ru-RU" b="1" dirty="0"/>
          </a:p>
        </p:txBody>
      </p:sp>
      <p:pic>
        <p:nvPicPr>
          <p:cNvPr id="7" name="Picture 2" descr="http://img0.liveinternet.ru/images/attach/c/3/77/957/77957384_77772038_zvezdochki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656"/>
            <a:ext cx="1585344" cy="1585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http://i1209.photobucket.com/albums/cc386/podryv/febraury/kinopoisk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56176" y="5172036"/>
            <a:ext cx="1440160" cy="16003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img0.liveinternet.ru/images/attach/c/3/122/431/122431778_5294337_d6b57bc33622e1ed685267db6f38938e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3457" y="5229200"/>
            <a:ext cx="1714787" cy="1607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8873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7954" y="188640"/>
            <a:ext cx="8686800" cy="838200"/>
          </a:xfrm>
        </p:spPr>
        <p:txBody>
          <a:bodyPr/>
          <a:lstStyle/>
          <a:p>
            <a:r>
              <a:rPr lang="ru-RU" dirty="0"/>
              <a:t>О</a:t>
            </a:r>
            <a:r>
              <a:rPr lang="ru-RU" dirty="0" smtClean="0"/>
              <a:t>бластные соревнования по ПДД</a:t>
            </a:r>
            <a:endParaRPr lang="ru-RU" dirty="0"/>
          </a:p>
        </p:txBody>
      </p:sp>
      <p:pic>
        <p:nvPicPr>
          <p:cNvPr id="10242" name="Picture 2" descr="C:\Users\Секретарь\Desktop\Яркие события\профильная смена дорога безопасност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0323" y="1247920"/>
            <a:ext cx="3515882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76056" y="4077072"/>
            <a:ext cx="37444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В детском лагере «Березка» </a:t>
            </a:r>
            <a:r>
              <a:rPr lang="ru-RU" dirty="0" smtClean="0"/>
              <a:t>состоялся </a:t>
            </a:r>
            <a:r>
              <a:rPr lang="ru-RU" dirty="0"/>
              <a:t>ежегодный конкурс областной Госавтоинспекции «Безопасное колесо</a:t>
            </a:r>
            <a:r>
              <a:rPr lang="ru-RU" dirty="0" smtClean="0"/>
              <a:t>», участниками которого стали и наши ребята и заняли  в соревнованиях из 24 команд  почётное </a:t>
            </a:r>
            <a:r>
              <a:rPr lang="ru-RU" b="1" dirty="0" smtClean="0"/>
              <a:t>8 место.</a:t>
            </a:r>
            <a:endParaRPr lang="ru-RU" b="1" dirty="0"/>
          </a:p>
          <a:p>
            <a:pPr algn="just"/>
            <a:endParaRPr lang="ru-RU" dirty="0"/>
          </a:p>
        </p:txBody>
      </p:sp>
      <p:pic>
        <p:nvPicPr>
          <p:cNvPr id="6" name="Picture 2" descr="http://img0.liveinternet.ru/images/attach/c/3/77/957/77957384_77772038_zvezdochki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656" y="476672"/>
            <a:ext cx="1585344" cy="1585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Секретарь\Pictures\img27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80705"/>
            <a:ext cx="3979582" cy="577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8604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Краеведческая конференция «Отечество»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76836" y="1188856"/>
            <a:ext cx="472721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В </a:t>
            </a:r>
            <a:r>
              <a:rPr lang="ru-RU" dirty="0"/>
              <a:t> </a:t>
            </a:r>
            <a:r>
              <a:rPr lang="ru-RU" dirty="0" smtClean="0"/>
              <a:t>рамках </a:t>
            </a:r>
            <a:r>
              <a:rPr lang="ru-RU" dirty="0"/>
              <a:t> </a:t>
            </a:r>
            <a:r>
              <a:rPr lang="ru-RU" dirty="0" smtClean="0"/>
              <a:t>районного</a:t>
            </a:r>
            <a:r>
              <a:rPr lang="ru-RU" dirty="0"/>
              <a:t> </a:t>
            </a:r>
            <a:r>
              <a:rPr lang="ru-RU" dirty="0" smtClean="0"/>
              <a:t>этапа Всероссийского</a:t>
            </a:r>
            <a:r>
              <a:rPr lang="ru-RU" dirty="0"/>
              <a:t> конкурса исследовательских </a:t>
            </a:r>
            <a:r>
              <a:rPr lang="ru-RU" dirty="0" smtClean="0"/>
              <a:t>и краеведческих</a:t>
            </a:r>
            <a:r>
              <a:rPr lang="ru-RU" dirty="0"/>
              <a:t> </a:t>
            </a:r>
            <a:r>
              <a:rPr lang="ru-RU" dirty="0" smtClean="0"/>
              <a:t>работ «</a:t>
            </a:r>
            <a:r>
              <a:rPr lang="ru-RU" dirty="0"/>
              <a:t>Отечество»,  </a:t>
            </a:r>
            <a:endParaRPr lang="ru-RU" dirty="0" smtClean="0"/>
          </a:p>
          <a:p>
            <a:pPr algn="just"/>
            <a:r>
              <a:rPr lang="ru-RU" b="1" dirty="0" smtClean="0"/>
              <a:t>2 февраля</a:t>
            </a:r>
            <a:r>
              <a:rPr lang="ru-RU" b="1" dirty="0"/>
              <a:t> </a:t>
            </a:r>
            <a:r>
              <a:rPr lang="ru-RU" b="1" dirty="0" smtClean="0"/>
              <a:t>2015 года</a:t>
            </a:r>
            <a:r>
              <a:rPr lang="ru-RU" dirty="0"/>
              <a:t>  в </a:t>
            </a:r>
            <a:r>
              <a:rPr lang="ru-RU" dirty="0" err="1" smtClean="0"/>
              <a:t>СЮТур</a:t>
            </a:r>
            <a:r>
              <a:rPr lang="ru-RU" dirty="0" smtClean="0"/>
              <a:t> г. Ростова Великого состоялась краеведческая конференция</a:t>
            </a:r>
            <a:r>
              <a:rPr lang="ru-RU" dirty="0"/>
              <a:t> «Отечество- 2015».</a:t>
            </a:r>
          </a:p>
          <a:p>
            <a:pPr algn="just"/>
            <a:r>
              <a:rPr lang="ru-RU" dirty="0"/>
              <a:t> </a:t>
            </a:r>
          </a:p>
        </p:txBody>
      </p:sp>
      <p:pic>
        <p:nvPicPr>
          <p:cNvPr id="2050" name="Picture 2" descr="C:\Users\Секретарь\Pictures\img27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3560" y="1188856"/>
            <a:ext cx="3960440" cy="5713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2014 34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4" t="20641" r="71368" b="54947"/>
          <a:stretch/>
        </p:blipFill>
        <p:spPr bwMode="auto">
          <a:xfrm>
            <a:off x="180972" y="3460712"/>
            <a:ext cx="2014472" cy="24482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Прямоугольник 4"/>
          <p:cNvSpPr/>
          <p:nvPr/>
        </p:nvSpPr>
        <p:spPr>
          <a:xfrm>
            <a:off x="2411760" y="4365104"/>
            <a:ext cx="25922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Осипов Иван</a:t>
            </a:r>
            <a:r>
              <a:rPr lang="ru-RU" dirty="0"/>
              <a:t>, уч-ся 6 </a:t>
            </a:r>
            <a:r>
              <a:rPr lang="ru-RU" dirty="0" smtClean="0"/>
              <a:t>класса, занял </a:t>
            </a:r>
            <a:r>
              <a:rPr lang="ru-RU" b="1" dirty="0" smtClean="0"/>
              <a:t>3 </a:t>
            </a:r>
            <a:r>
              <a:rPr lang="ru-RU" b="1" dirty="0"/>
              <a:t>место </a:t>
            </a:r>
            <a:r>
              <a:rPr lang="ru-RU" dirty="0"/>
              <a:t>в номинации «Великая Отечественная Война».  </a:t>
            </a:r>
          </a:p>
        </p:txBody>
      </p:sp>
      <p:pic>
        <p:nvPicPr>
          <p:cNvPr id="10" name="Picture 2" descr="http://img0.liveinternet.ru/images/attach/c/3/77/957/77957384_77772038_zvezdochki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3780" y="1052736"/>
            <a:ext cx="1585344" cy="1585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img0.liveinternet.ru/images/attach/c/3/77/957/77957384_77772038_zvezdochki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51373"/>
            <a:ext cx="1585344" cy="1585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7546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Секретарь\Pictures\img26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7380" y="1107881"/>
            <a:ext cx="3960651" cy="558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Секретарь\Pictures\img26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66" t="71475" r="4195"/>
          <a:stretch/>
        </p:blipFill>
        <p:spPr bwMode="auto">
          <a:xfrm>
            <a:off x="467544" y="1556792"/>
            <a:ext cx="2683781" cy="32823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/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319328" y="116632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Победитель районной выставки «Эти руки золотые»</a:t>
            </a:r>
            <a:endParaRPr lang="ru-RU" dirty="0"/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249905" y="5085184"/>
            <a:ext cx="3061955" cy="864096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/>
              <a:buNone/>
            </a:pPr>
            <a:r>
              <a:rPr lang="ru-RU" b="1" dirty="0" smtClean="0"/>
              <a:t>Куриченков Алексей, </a:t>
            </a:r>
          </a:p>
          <a:p>
            <a:pPr marL="0" indent="0" algn="ctr">
              <a:buFont typeface="Wingdings 2"/>
              <a:buNone/>
            </a:pPr>
            <a:r>
              <a:rPr lang="ru-RU" b="1" dirty="0" smtClean="0"/>
              <a:t>4 класс</a:t>
            </a:r>
            <a:endParaRPr lang="ru-RU" b="1" dirty="0"/>
          </a:p>
        </p:txBody>
      </p:sp>
      <p:pic>
        <p:nvPicPr>
          <p:cNvPr id="4105" name="Picture 9" descr="http://www.giffengaffenguffen.dk/animationer/arbejde/haandarbejde/haandarbejde%20(3)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5976" y="5487918"/>
            <a:ext cx="1196752" cy="119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natalyagurkina.ucoz.ua/_fr/4/9531854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1325" y="1412776"/>
            <a:ext cx="1826055" cy="202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3963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Секретарь\Pictures\img2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5310" y="1124744"/>
            <a:ext cx="4201186" cy="5734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347625" y="116632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Победитель районной выставки «Эти руки золотые»</a:t>
            </a:r>
            <a:endParaRPr lang="ru-RU" dirty="0"/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249905" y="5085184"/>
            <a:ext cx="3061955" cy="864096"/>
          </a:xfrm>
          <a:prstGeom prst="rect">
            <a:avLst/>
          </a:prstGeom>
        </p:spPr>
        <p:txBody>
          <a:bodyPr vert="horz">
            <a:normAutofit fontScale="85000" lnSpcReduction="20000"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/>
              <a:buNone/>
            </a:pPr>
            <a:r>
              <a:rPr lang="ru-RU" b="1" dirty="0" smtClean="0"/>
              <a:t>Комаров Сергей, </a:t>
            </a:r>
          </a:p>
          <a:p>
            <a:pPr marL="0" indent="0" algn="ctr">
              <a:buFont typeface="Wingdings 2"/>
              <a:buNone/>
            </a:pPr>
            <a:r>
              <a:rPr lang="ru-RU" b="1" dirty="0" smtClean="0"/>
              <a:t>2 класс</a:t>
            </a:r>
            <a:endParaRPr lang="ru-RU" b="1" dirty="0"/>
          </a:p>
        </p:txBody>
      </p:sp>
      <p:pic>
        <p:nvPicPr>
          <p:cNvPr id="4105" name="Picture 9" descr="http://www.giffengaffenguffen.dk/animationer/arbejde/haandarbejde/haandarbejde%20(3)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1860" y="5596010"/>
            <a:ext cx="1196752" cy="119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natalyagurkina.ucoz.ua/_fr/4/9531854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1325" y="1412776"/>
            <a:ext cx="1826055" cy="202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Секретарь\Pictures\img28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85" t="2204" r="6240" b="52439"/>
          <a:stretch/>
        </p:blipFill>
        <p:spPr bwMode="auto">
          <a:xfrm>
            <a:off x="628754" y="1613883"/>
            <a:ext cx="2304256" cy="339777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3098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430" y="173593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Победитель районной выставки «Эти руки золотые»</a:t>
            </a:r>
            <a:endParaRPr lang="ru-RU" dirty="0"/>
          </a:p>
        </p:txBody>
      </p:sp>
      <p:pic>
        <p:nvPicPr>
          <p:cNvPr id="4" name="Picture 5" descr="C:\Users\Секретарь\Pictures\img26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5103" y="1052736"/>
            <a:ext cx="4054862" cy="5772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Секретарь\Pictures\img26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84" t="66011"/>
          <a:stretch/>
        </p:blipFill>
        <p:spPr bwMode="auto">
          <a:xfrm>
            <a:off x="381430" y="1628800"/>
            <a:ext cx="3061955" cy="345136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/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465037" y="5282344"/>
            <a:ext cx="3061955" cy="864096"/>
          </a:xfrm>
          <a:prstGeom prst="rect">
            <a:avLst/>
          </a:prstGeom>
        </p:spPr>
        <p:txBody>
          <a:bodyPr vert="horz">
            <a:normAutofit fontScale="85000" lnSpcReduction="20000"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/>
              <a:buNone/>
            </a:pPr>
            <a:r>
              <a:rPr lang="ru-RU" b="1" dirty="0" err="1" smtClean="0"/>
              <a:t>Берсенёв</a:t>
            </a:r>
            <a:r>
              <a:rPr lang="ru-RU" b="1" dirty="0" smtClean="0"/>
              <a:t> Сергей, </a:t>
            </a:r>
          </a:p>
          <a:p>
            <a:pPr marL="0" indent="0" algn="ctr">
              <a:buFont typeface="Wingdings 2"/>
              <a:buNone/>
            </a:pPr>
            <a:r>
              <a:rPr lang="ru-RU" b="1" dirty="0" smtClean="0"/>
              <a:t>4 класс</a:t>
            </a:r>
            <a:endParaRPr lang="ru-RU" b="1" dirty="0"/>
          </a:p>
        </p:txBody>
      </p:sp>
      <p:pic>
        <p:nvPicPr>
          <p:cNvPr id="7" name="Picture 9" descr="http://www.giffengaffenguffen.dk/animationer/arbejde/haandarbejde/haandarbejde%20(3)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5548064"/>
            <a:ext cx="1196752" cy="119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natalyagurkina.ucoz.ua/_fr/4/9531854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165491"/>
            <a:ext cx="1826055" cy="202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2968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Районная спартакиада по шахматам «Белая ладья»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45" t="6352" r="31103" b="31717"/>
          <a:stretch/>
        </p:blipFill>
        <p:spPr bwMode="auto">
          <a:xfrm>
            <a:off x="3604696" y="1700808"/>
            <a:ext cx="5167278" cy="3799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438116" y="5537755"/>
            <a:ext cx="59584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02.12.2014 года </a:t>
            </a:r>
            <a:r>
              <a:rPr lang="ru-RU" sz="2400" dirty="0" smtClean="0"/>
              <a:t>сборная </a:t>
            </a:r>
            <a:r>
              <a:rPr lang="ru-RU" sz="2400" dirty="0"/>
              <a:t>команда нашей школы  </a:t>
            </a:r>
            <a:r>
              <a:rPr lang="ru-RU" sz="2400" b="1" dirty="0"/>
              <a:t>заняла </a:t>
            </a:r>
            <a:r>
              <a:rPr lang="ru-RU" sz="2400" b="1" dirty="0" smtClean="0"/>
              <a:t>2 место</a:t>
            </a:r>
            <a:r>
              <a:rPr lang="ru-RU" sz="2400" dirty="0"/>
              <a:t> </a:t>
            </a:r>
            <a:r>
              <a:rPr lang="ru-RU" sz="2400" dirty="0" smtClean="0"/>
              <a:t>в районной спартакиаде по шахматам «Белая ладья».</a:t>
            </a:r>
            <a:endParaRPr lang="ru-RU" sz="2400" dirty="0"/>
          </a:p>
        </p:txBody>
      </p:sp>
      <p:pic>
        <p:nvPicPr>
          <p:cNvPr id="5124" name="Picture 4" descr="C:\Users\Секретарь\Pictures\img27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933" y="1447675"/>
            <a:ext cx="3261594" cy="4690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www.bibbed.org/bes/images/j0283714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792797"/>
            <a:ext cx="36195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natalyagurkina.ucoz.ua/_fr/4/9531854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2948" y="690389"/>
            <a:ext cx="1826055" cy="202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3633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86800" cy="838200"/>
          </a:xfrm>
        </p:spPr>
        <p:txBody>
          <a:bodyPr/>
          <a:lstStyle/>
          <a:p>
            <a:r>
              <a:rPr lang="ru-RU" dirty="0" smtClean="0"/>
              <a:t>Соревнования по мини-футболу</a:t>
            </a: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33598" t="12692" r="35119" b="9144"/>
          <a:stretch/>
        </p:blipFill>
        <p:spPr>
          <a:xfrm>
            <a:off x="395536" y="1124744"/>
            <a:ext cx="4392488" cy="573325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932040" y="1844824"/>
            <a:ext cx="396044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16 </a:t>
            </a:r>
            <a:r>
              <a:rPr lang="ru-RU" sz="2400" b="1" dirty="0" smtClean="0"/>
              <a:t>декабря  2014 года  </a:t>
            </a:r>
            <a:r>
              <a:rPr lang="ru-RU" sz="2400" dirty="0"/>
              <a:t> состоялся муниципальный этап соревнований по мини-футболу среди общеобразовательных школ 4-ой группы Ростовского муниципального района. Сборная команда нашей школы  </a:t>
            </a:r>
            <a:r>
              <a:rPr lang="ru-RU" sz="2400" b="1" dirty="0"/>
              <a:t>заняла 1 место</a:t>
            </a:r>
            <a:r>
              <a:rPr lang="ru-RU" sz="2400" dirty="0"/>
              <a:t>!!! Молодцы, ребята! Мы вами гордимся!</a:t>
            </a:r>
          </a:p>
        </p:txBody>
      </p:sp>
      <p:pic>
        <p:nvPicPr>
          <p:cNvPr id="8200" name="Picture 8" descr="http://www.sportszkolnyhenrykow.pl/images/GIF%20A11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-251860"/>
            <a:ext cx="1907704" cy="2973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natalyagurkina.ucoz.ua/_fr/4/9531854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2249" y="21616"/>
            <a:ext cx="1826055" cy="202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4585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Соревнования по настольному теннису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0" y="5517232"/>
            <a:ext cx="4392488" cy="1335916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sz="2400" b="1" dirty="0">
                <a:solidFill>
                  <a:schemeClr val="tx1"/>
                </a:solidFill>
              </a:rPr>
              <a:t>23 </a:t>
            </a:r>
            <a:r>
              <a:rPr lang="ru-RU" sz="2400" b="1" dirty="0" smtClean="0">
                <a:solidFill>
                  <a:schemeClr val="tx1"/>
                </a:solidFill>
              </a:rPr>
              <a:t>октября 2014 года  </a:t>
            </a:r>
            <a:r>
              <a:rPr lang="ru-RU" sz="2400" dirty="0">
                <a:solidFill>
                  <a:schemeClr val="tx1"/>
                </a:solidFill>
              </a:rPr>
              <a:t>прошли соревнования по настольному теннису, в которых наша команда </a:t>
            </a:r>
            <a:r>
              <a:rPr lang="ru-RU" sz="2400" b="1" dirty="0">
                <a:solidFill>
                  <a:schemeClr val="tx1"/>
                </a:solidFill>
              </a:rPr>
              <a:t>заняла 2 место</a:t>
            </a:r>
            <a:r>
              <a:rPr lang="ru-RU" sz="2400" dirty="0">
                <a:solidFill>
                  <a:schemeClr val="tx1"/>
                </a:solidFill>
              </a:rPr>
              <a:t>! Молодцы ребята! Мы вами гордимся!</a:t>
            </a:r>
          </a:p>
        </p:txBody>
      </p:sp>
      <p:pic>
        <p:nvPicPr>
          <p:cNvPr id="4" name="Рисунок 3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34102" t="14201" r="35869" b="7694"/>
          <a:stretch/>
        </p:blipFill>
        <p:spPr>
          <a:xfrm>
            <a:off x="179512" y="1268760"/>
            <a:ext cx="4248472" cy="5472608"/>
          </a:xfrm>
          <a:prstGeom prst="rect">
            <a:avLst/>
          </a:prstGeom>
        </p:spPr>
      </p:pic>
      <p:pic>
        <p:nvPicPr>
          <p:cNvPr id="9218" name="Picture 2" descr="http://riopong.tripod.com/table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5335314"/>
            <a:ext cx="2627784" cy="795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F:\20141023_11205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844824"/>
            <a:ext cx="4300387" cy="3225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natalyagurkina.ucoz.ua/_fr/4/9531854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55072"/>
            <a:ext cx="1826055" cy="202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6946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688" y="188640"/>
            <a:ext cx="8686800" cy="84124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Встреча с героем России!!!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7" name="Объект 6"/>
          <p:cNvPicPr>
            <a:picLocks noGrp="1"/>
          </p:cNvPicPr>
          <p:nvPr>
            <p:ph sz="half" idx="1"/>
          </p:nvPr>
        </p:nvPicPr>
        <p:blipFill rotWithShape="1">
          <a:blip r:embed="rId2"/>
          <a:srcRect l="37794" t="17979" r="36453" b="30491"/>
          <a:stretch/>
        </p:blipFill>
        <p:spPr>
          <a:xfrm>
            <a:off x="251520" y="1124744"/>
            <a:ext cx="3312368" cy="3672408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 rotWithShape="1">
          <a:blip r:embed="rId3"/>
          <a:srcRect l="21991" t="21384" r="21989" b="13529"/>
          <a:stretch/>
        </p:blipFill>
        <p:spPr>
          <a:xfrm>
            <a:off x="3855321" y="1124744"/>
            <a:ext cx="5256584" cy="367240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7417" y="5013176"/>
            <a:ext cx="89644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1 апреля 2015 года </a:t>
            </a:r>
            <a:r>
              <a:rPr lang="ru-RU" dirty="0"/>
              <a:t>в нашей школе прошёл в этом году  необычно серьёзно:</a:t>
            </a:r>
            <a:br>
              <a:rPr lang="ru-RU" dirty="0"/>
            </a:br>
            <a:r>
              <a:rPr lang="ru-RU" dirty="0"/>
              <a:t>в гости к ребятам приехал настоящий </a:t>
            </a:r>
            <a:r>
              <a:rPr lang="ru-RU" b="1" dirty="0"/>
              <a:t>Герой России</a:t>
            </a:r>
            <a:r>
              <a:rPr lang="ru-RU" dirty="0"/>
              <a:t> </a:t>
            </a:r>
            <a:r>
              <a:rPr lang="ru-RU" b="1" dirty="0"/>
              <a:t>Алексей </a:t>
            </a:r>
            <a:r>
              <a:rPr lang="ru-RU" b="1" dirty="0" err="1"/>
              <a:t>Чагин</a:t>
            </a:r>
            <a:r>
              <a:rPr lang="ru-RU" dirty="0"/>
              <a:t>! (</a:t>
            </a:r>
            <a:r>
              <a:rPr lang="ru-RU" dirty="0">
                <a:hlinkClick r:id="rId4"/>
              </a:rPr>
              <a:t>http://eurasian-defence.ru/node/25963</a:t>
            </a:r>
            <a:r>
              <a:rPr lang="ru-RU" dirty="0"/>
              <a:t>).  Подрастающее поколение должно не просто знать героев, но и иметь глубокое убеждение, что они, являясь гражданами своей страны, в  случае беды грудью встанут на  защиту своей  Родины.  </a:t>
            </a:r>
            <a:r>
              <a:rPr lang="ru-RU" b="1" dirty="0"/>
              <a:t>Низкий поклон Героям!</a:t>
            </a:r>
            <a:endParaRPr lang="ru-RU" dirty="0"/>
          </a:p>
        </p:txBody>
      </p:sp>
      <p:pic>
        <p:nvPicPr>
          <p:cNvPr id="6" name="Picture 2" descr="http://img0.liveinternet.ru/images/attach/c/3/77/957/77957384_77772038_zvezdochki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1" y="120021"/>
            <a:ext cx="1549351" cy="1549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5686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7651576" cy="838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Всероссийские соревнования «Чудо-шашки»</a:t>
            </a:r>
            <a:endParaRPr lang="ru-RU" dirty="0"/>
          </a:p>
        </p:txBody>
      </p:sp>
      <p:pic>
        <p:nvPicPr>
          <p:cNvPr id="13314" name="Picture 2" descr="C:\Users\Секретарь\Pictures\img27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0"/>
          <a:stretch/>
        </p:blipFill>
        <p:spPr bwMode="auto">
          <a:xfrm>
            <a:off x="5076056" y="1124744"/>
            <a:ext cx="3600400" cy="5160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251520" y="5439134"/>
            <a:ext cx="4680520" cy="1418866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sz="2400" b="1" dirty="0" smtClean="0"/>
              <a:t>2014 года  </a:t>
            </a:r>
            <a:r>
              <a:rPr lang="ru-RU" sz="2400" dirty="0" smtClean="0"/>
              <a:t>прошёл  муниципальный этап соревнований </a:t>
            </a:r>
            <a:r>
              <a:rPr lang="ru-RU" sz="2400" dirty="0"/>
              <a:t>по </a:t>
            </a:r>
            <a:r>
              <a:rPr lang="ru-RU" sz="2400" dirty="0" smtClean="0"/>
              <a:t>шашкам «Чудо-шашки», </a:t>
            </a:r>
            <a:r>
              <a:rPr lang="ru-RU" sz="2400" dirty="0"/>
              <a:t>в которых наша команда </a:t>
            </a:r>
            <a:r>
              <a:rPr lang="ru-RU" sz="2400" b="1" dirty="0"/>
              <a:t>заняла </a:t>
            </a:r>
            <a:r>
              <a:rPr lang="ru-RU" sz="2400" b="1" dirty="0" smtClean="0"/>
              <a:t>1 </a:t>
            </a:r>
            <a:r>
              <a:rPr lang="ru-RU" sz="2400" b="1" dirty="0"/>
              <a:t>место</a:t>
            </a:r>
            <a:r>
              <a:rPr lang="ru-RU" sz="2400" dirty="0"/>
              <a:t>! </a:t>
            </a:r>
          </a:p>
        </p:txBody>
      </p:sp>
      <p:pic>
        <p:nvPicPr>
          <p:cNvPr id="13317" name="Picture 5" descr="F:\20150416_13113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70"/>
          <a:stretch/>
        </p:blipFill>
        <p:spPr bwMode="auto">
          <a:xfrm rot="16200000" flipH="1">
            <a:off x="438820" y="1297488"/>
            <a:ext cx="4084622" cy="3739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://www.smiley-lol.com/smiley/loisirs/jeux/dames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519" y="4179565"/>
            <a:ext cx="1944216" cy="1213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natalyagurkina.ucoz.ua/_fr/4/9531854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7945" y="155072"/>
            <a:ext cx="1826055" cy="202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5352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kartinki-vernisazh.ru/_ph/82/2/575916987.gif?1426483676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0136">
            <a:off x="5601720" y="3249442"/>
            <a:ext cx="2705781" cy="2068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0830" y="18864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Районный фестиваль детского творчества «Радуга»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04320" y="1916832"/>
            <a:ext cx="496016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Танцевальный </a:t>
            </a:r>
            <a:r>
              <a:rPr lang="ru-RU" sz="2800" dirty="0">
                <a:solidFill>
                  <a:schemeClr val="tx1"/>
                </a:solidFill>
              </a:rPr>
              <a:t>коллектив "Славянка" (средняя группа) удостоен  </a:t>
            </a:r>
            <a:r>
              <a:rPr lang="ru-RU" sz="2800" b="1" dirty="0" smtClean="0">
                <a:solidFill>
                  <a:schemeClr val="tx1"/>
                </a:solidFill>
              </a:rPr>
              <a:t>диплома  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tx1"/>
                </a:solidFill>
              </a:rPr>
              <a:t>3 </a:t>
            </a:r>
            <a:r>
              <a:rPr lang="ru-RU" sz="2800" b="1" dirty="0">
                <a:solidFill>
                  <a:schemeClr val="tx1"/>
                </a:solidFill>
              </a:rPr>
              <a:t>степени</a:t>
            </a:r>
            <a:r>
              <a:rPr lang="ru-RU" sz="2800" dirty="0">
                <a:solidFill>
                  <a:schemeClr val="tx1"/>
                </a:solidFill>
              </a:rPr>
              <a:t> конкурса танцевальных </a:t>
            </a:r>
            <a:r>
              <a:rPr lang="ru-RU" sz="2800" dirty="0" smtClean="0">
                <a:solidFill>
                  <a:schemeClr val="tx1"/>
                </a:solidFill>
              </a:rPr>
              <a:t>коллективов </a:t>
            </a:r>
            <a:r>
              <a:rPr lang="ru-RU" sz="2800" dirty="0">
                <a:solidFill>
                  <a:schemeClr val="tx1"/>
                </a:solidFill>
              </a:rPr>
              <a:t>"Палитра танца";</a:t>
            </a:r>
            <a:br>
              <a:rPr lang="ru-RU" sz="2800" dirty="0">
                <a:solidFill>
                  <a:schemeClr val="tx1"/>
                </a:solidFill>
              </a:rPr>
            </a:b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3"/>
          <a:srcRect l="34102" t="18242" r="35112" b="5000"/>
          <a:stretch/>
        </p:blipFill>
        <p:spPr>
          <a:xfrm>
            <a:off x="179512" y="1268760"/>
            <a:ext cx="3744416" cy="5040560"/>
          </a:xfrm>
          <a:prstGeom prst="rect">
            <a:avLst/>
          </a:prstGeom>
        </p:spPr>
      </p:pic>
      <p:pic>
        <p:nvPicPr>
          <p:cNvPr id="11266" name="Picture 2" descr="http://img0.liveinternet.ru/images/attach/c/0/118/651/118651074_tancuyuschie_smayliki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509120"/>
            <a:ext cx="2917676" cy="2377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img0.liveinternet.ru/images/attach/c/0/118/651/118651074_tancuyuschie_smayliki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72198" y="4283549"/>
            <a:ext cx="2934845" cy="2574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img0.liveinternet.ru/images/attach/c/3/77/957/77957384_77772038_zvezdochki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0" y="692696"/>
            <a:ext cx="1549351" cy="1549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www.clubdances.ru/dance/409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610" y="5764655"/>
            <a:ext cx="1680220" cy="1050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0581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934" y="188640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dirty="0"/>
              <a:t>Районный фестиваль детского творчества «Радуга»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36568" y="3828619"/>
            <a:ext cx="2907432" cy="2264678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Александра </a:t>
            </a:r>
            <a:r>
              <a:rPr lang="ru-RU" b="1" dirty="0">
                <a:solidFill>
                  <a:schemeClr val="tx1"/>
                </a:solidFill>
              </a:rPr>
              <a:t>Ахмедова</a:t>
            </a:r>
            <a:r>
              <a:rPr lang="ru-RU" dirty="0">
                <a:solidFill>
                  <a:schemeClr val="tx1"/>
                </a:solidFill>
              </a:rPr>
              <a:t>, учащаяся 4 класса, получила сразу </a:t>
            </a:r>
            <a:r>
              <a:rPr lang="ru-RU" b="1" dirty="0">
                <a:solidFill>
                  <a:schemeClr val="tx1"/>
                </a:solidFill>
              </a:rPr>
              <a:t>2 диплома</a:t>
            </a:r>
            <a:r>
              <a:rPr lang="ru-RU" dirty="0">
                <a:solidFill>
                  <a:schemeClr val="tx1"/>
                </a:solidFill>
              </a:rPr>
              <a:t> </a:t>
            </a:r>
            <a:r>
              <a:rPr lang="ru-RU" b="1" dirty="0">
                <a:solidFill>
                  <a:schemeClr val="tx1"/>
                </a:solidFill>
              </a:rPr>
              <a:t>(2 и 3 степени</a:t>
            </a:r>
            <a:r>
              <a:rPr lang="ru-RU" dirty="0">
                <a:solidFill>
                  <a:schemeClr val="tx1"/>
                </a:solidFill>
              </a:rPr>
              <a:t>) в конкурсе исполнителей эстрадной песни "Россия моя".</a:t>
            </a:r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34859" t="18251" r="35617" b="5898"/>
          <a:stretch/>
        </p:blipFill>
        <p:spPr>
          <a:xfrm>
            <a:off x="0" y="1379095"/>
            <a:ext cx="3960440" cy="5462282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89" t="23338" r="34492" b="27454"/>
          <a:stretch/>
        </p:blipFill>
        <p:spPr bwMode="auto">
          <a:xfrm>
            <a:off x="6372200" y="1147481"/>
            <a:ext cx="1627662" cy="24728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42" name="Picture 2" descr="http://img0.liveinternet.ru/images/attach/c/4/79/126/79126170_3392917_13526606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4266" y="-34405"/>
            <a:ext cx="1209734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natalyagurkina.ucoz.ua/_fr/4/9531854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33834"/>
            <a:ext cx="1826055" cy="202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kartinki-vernisazh.ru/_ph/82/2/575916987.gif?1426483676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28476">
            <a:off x="6097118" y="332252"/>
            <a:ext cx="2177823" cy="1664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85" t="18852" r="35198" b="5201"/>
          <a:stretch/>
        </p:blipFill>
        <p:spPr bwMode="auto">
          <a:xfrm>
            <a:off x="2339752" y="1059281"/>
            <a:ext cx="3888432" cy="5387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4974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Турслёт-2015</a:t>
            </a:r>
            <a:endParaRPr lang="ru-RU" dirty="0"/>
          </a:p>
        </p:txBody>
      </p:sp>
      <p:pic>
        <p:nvPicPr>
          <p:cNvPr id="20482" name="Picture 2" descr="C:\Users\Секретарь\Pictures\832291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8139" y="4365104"/>
            <a:ext cx="1890096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Секретарь\Desktop\Яркие события\20150605_17184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50758"/>
            <a:ext cx="6624736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0.liveinternet.ru/images/attach/c/4/79/523/79523662_4434526_tyrist_1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8408" y="116632"/>
            <a:ext cx="2137738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natalyagurkina.ucoz.ua/_fr/4/9531854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180" y="1988839"/>
            <a:ext cx="1826055" cy="202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smail1.ucoz.net/_ph/39/2/45912259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8050" y="5031641"/>
            <a:ext cx="970271" cy="1039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4981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179512" y="443082"/>
            <a:ext cx="8758997" cy="6120679"/>
            <a:chOff x="179512" y="404664"/>
            <a:chExt cx="8758997" cy="6120679"/>
          </a:xfrm>
        </p:grpSpPr>
        <p:pic>
          <p:nvPicPr>
            <p:cNvPr id="5" name="Picture 2" descr="C:\Users\Секретарь\Desktop\Новая папка\3911496-24a19e59b97d4c87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892"/>
            <a:stretch/>
          </p:blipFill>
          <p:spPr bwMode="auto">
            <a:xfrm>
              <a:off x="179512" y="404664"/>
              <a:ext cx="8758997" cy="61206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2123728" y="3503422"/>
              <a:ext cx="4896544" cy="92333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5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Наши педагоги</a:t>
              </a:r>
              <a:endParaRPr lang="ru-RU" sz="54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7" name="Picture 2" descr="http://img0.liveinternet.ru/images/attach/c/3/77/957/77957384_77772038_zvezdochki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7250"/>
            <a:ext cx="1585344" cy="1585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img0.liveinternet.ru/images/attach/c/3/77/957/77957384_77772038_zvezdochki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656" y="323484"/>
            <a:ext cx="1585344" cy="1585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img0.liveinternet.ru/images/attach/c/3/77/957/77957384_77772038_zvezdochki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89718"/>
            <a:ext cx="1585344" cy="1585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4609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3429" y="188640"/>
            <a:ext cx="8686800" cy="838200"/>
          </a:xfrm>
        </p:spPr>
        <p:txBody>
          <a:bodyPr/>
          <a:lstStyle/>
          <a:p>
            <a:r>
              <a:rPr lang="ru-RU" dirty="0" smtClean="0"/>
              <a:t>Конкурс «Ученик года-2014»</a:t>
            </a:r>
            <a:endParaRPr lang="ru-RU" dirty="0"/>
          </a:p>
        </p:txBody>
      </p:sp>
      <p:pic>
        <p:nvPicPr>
          <p:cNvPr id="19458" name="Picture 2" descr="C:\Users\Секретарь\Pictures\img26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3871" y="1155394"/>
            <a:ext cx="3630158" cy="5081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75" t="14140" r="54031" b="35041"/>
          <a:stretch/>
        </p:blipFill>
        <p:spPr bwMode="auto">
          <a:xfrm>
            <a:off x="251520" y="1340768"/>
            <a:ext cx="2458386" cy="371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Объект 2"/>
          <p:cNvSpPr txBox="1">
            <a:spLocks/>
          </p:cNvSpPr>
          <p:nvPr/>
        </p:nvSpPr>
        <p:spPr>
          <a:xfrm>
            <a:off x="260531" y="5058330"/>
            <a:ext cx="2655285" cy="864096"/>
          </a:xfrm>
          <a:prstGeom prst="rect">
            <a:avLst/>
          </a:prstGeom>
        </p:spPr>
        <p:txBody>
          <a:bodyPr vert="horz">
            <a:normAutofit fontScale="92500" lnSpcReduction="20000"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/>
              <a:buNone/>
            </a:pPr>
            <a:r>
              <a:rPr lang="ru-RU" b="1" dirty="0" smtClean="0"/>
              <a:t>Счеснюк Н.В. учитель </a:t>
            </a:r>
            <a:r>
              <a:rPr lang="ru-RU" b="1" dirty="0" err="1" smtClean="0"/>
              <a:t>нач.кл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2781914" y="1772816"/>
            <a:ext cx="2798198" cy="3096344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/>
              <a:buNone/>
            </a:pPr>
            <a:r>
              <a:rPr lang="ru-RU" dirty="0" smtClean="0"/>
              <a:t>Благодарствен-</a:t>
            </a:r>
            <a:r>
              <a:rPr lang="ru-RU" dirty="0" err="1" smtClean="0"/>
              <a:t>ное</a:t>
            </a:r>
            <a:r>
              <a:rPr lang="ru-RU" dirty="0" smtClean="0"/>
              <a:t> письмо за подготовку учащихся к конкурсу «Ученик года 2014»</a:t>
            </a:r>
            <a:endParaRPr lang="ru-RU" dirty="0"/>
          </a:p>
        </p:txBody>
      </p:sp>
      <p:pic>
        <p:nvPicPr>
          <p:cNvPr id="7" name="Picture 2" descr="http://img0.liveinternet.ru/images/attach/c/3/77/957/77957384_77772038_zvezdochki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131364"/>
            <a:ext cx="1549351" cy="1549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56977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686800" cy="838200"/>
          </a:xfrm>
        </p:spPr>
        <p:txBody>
          <a:bodyPr>
            <a:noAutofit/>
          </a:bodyPr>
          <a:lstStyle/>
          <a:p>
            <a:r>
              <a:rPr lang="ru-RU" sz="2400" dirty="0" smtClean="0"/>
              <a:t>За активное участие в 58 туристическом слёте и достижения команды во Всероссийской эколого-краеведческой экспедиции</a:t>
            </a:r>
            <a:endParaRPr lang="ru-RU" sz="2400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05" t="31699" r="53829" b="17943"/>
          <a:stretch/>
        </p:blipFill>
        <p:spPr bwMode="auto">
          <a:xfrm>
            <a:off x="128348" y="1345350"/>
            <a:ext cx="2450858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 descr="C:\Users\Секретарь\Pictures\img27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2216" y="1338748"/>
            <a:ext cx="3080431" cy="4352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26135" y="5080636"/>
            <a:ext cx="2655285" cy="864096"/>
          </a:xfrm>
          <a:prstGeom prst="rect">
            <a:avLst/>
          </a:prstGeom>
        </p:spPr>
        <p:txBody>
          <a:bodyPr vert="horz">
            <a:normAutofit fontScale="92500" lnSpcReduction="20000"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/>
              <a:buNone/>
            </a:pPr>
            <a:r>
              <a:rPr lang="ru-RU" b="1" dirty="0" smtClean="0"/>
              <a:t>Осипова О.В. учитель ФК</a:t>
            </a:r>
            <a:endParaRPr lang="ru-RU" b="1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2783677" y="5691197"/>
            <a:ext cx="2760198" cy="1166803"/>
          </a:xfrm>
          <a:prstGeom prst="rect">
            <a:avLst/>
          </a:prstGeom>
        </p:spPr>
        <p:txBody>
          <a:bodyPr vert="horz">
            <a:no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/>
              <a:buNone/>
            </a:pPr>
            <a:r>
              <a:rPr lang="ru-RU" sz="1600" b="1" dirty="0" smtClean="0"/>
              <a:t>Диплом за активное участие на 58 туристическом слёте уч-ся Ростовского муниципального района</a:t>
            </a:r>
            <a:endParaRPr lang="ru-RU" sz="1600" b="1" dirty="0"/>
          </a:p>
        </p:txBody>
      </p:sp>
      <p:pic>
        <p:nvPicPr>
          <p:cNvPr id="8" name="Picture 2" descr="C:\Users\Секретарь\Pictures\img27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786" y="1338749"/>
            <a:ext cx="3062694" cy="435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бъект 2"/>
          <p:cNvSpPr txBox="1">
            <a:spLocks/>
          </p:cNvSpPr>
          <p:nvPr/>
        </p:nvSpPr>
        <p:spPr>
          <a:xfrm>
            <a:off x="5988381" y="5691197"/>
            <a:ext cx="2642074" cy="1086687"/>
          </a:xfrm>
          <a:prstGeom prst="rect">
            <a:avLst/>
          </a:prstGeom>
        </p:spPr>
        <p:txBody>
          <a:bodyPr vert="horz">
            <a:no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/>
              <a:buNone/>
            </a:pPr>
            <a:r>
              <a:rPr lang="ru-RU" sz="1600" b="1" dirty="0" smtClean="0"/>
              <a:t>Грамота за достижения команды в соревнованиях  во Всероссийской детской краеведческой экспедиции</a:t>
            </a:r>
            <a:endParaRPr lang="ru-RU" sz="1600" b="1" dirty="0"/>
          </a:p>
        </p:txBody>
      </p:sp>
      <p:pic>
        <p:nvPicPr>
          <p:cNvPr id="10" name="Picture 2" descr="http://img0.liveinternet.ru/images/attach/c/3/77/957/77957384_77772038_zvezdochki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5574" y="0"/>
            <a:ext cx="1549351" cy="1549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5251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7607" y="0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Всероссийские конкурсы для детей и педагогов</a:t>
            </a:r>
            <a:endParaRPr lang="ru-RU" dirty="0"/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251520" y="4730771"/>
            <a:ext cx="1839779" cy="864096"/>
          </a:xfrm>
          <a:prstGeom prst="rect">
            <a:avLst/>
          </a:prstGeom>
        </p:spPr>
        <p:txBody>
          <a:bodyPr vert="horz">
            <a:normAutofit fontScale="62500" lnSpcReduction="20000"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/>
              <a:buNone/>
            </a:pPr>
            <a:r>
              <a:rPr lang="ru-RU" b="1" dirty="0" smtClean="0"/>
              <a:t>Дорофеева Н.А. воспитатель </a:t>
            </a:r>
            <a:endParaRPr lang="ru-RU" b="1" dirty="0"/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73" t="20132" r="54032" b="31097"/>
          <a:stretch/>
        </p:blipFill>
        <p:spPr bwMode="auto">
          <a:xfrm>
            <a:off x="251520" y="2060848"/>
            <a:ext cx="1839779" cy="2669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2" descr="C:\Users\Секретарь\Pictures\img26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8762" y="1058559"/>
            <a:ext cx="3265238" cy="4710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Секретарь\Pictures\img25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95"/>
          <a:stretch/>
        </p:blipFill>
        <p:spPr bwMode="auto">
          <a:xfrm>
            <a:off x="2411759" y="1058560"/>
            <a:ext cx="3352523" cy="4710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Объект 2"/>
          <p:cNvSpPr txBox="1">
            <a:spLocks/>
          </p:cNvSpPr>
          <p:nvPr/>
        </p:nvSpPr>
        <p:spPr>
          <a:xfrm>
            <a:off x="2411759" y="5768946"/>
            <a:ext cx="3352523" cy="1089053"/>
          </a:xfrm>
          <a:prstGeom prst="rect">
            <a:avLst/>
          </a:prstGeom>
        </p:spPr>
        <p:txBody>
          <a:bodyPr vert="horz">
            <a:normAutofit fontScale="85000" lnSpcReduction="20000"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/>
              <a:buNone/>
            </a:pPr>
            <a:r>
              <a:rPr lang="ru-RU" b="1" dirty="0" smtClean="0"/>
              <a:t>Лауреат конкурса «Методическая разработка»</a:t>
            </a:r>
            <a:endParaRPr lang="ru-RU" dirty="0"/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5754073" y="5733058"/>
            <a:ext cx="3352523" cy="1089053"/>
          </a:xfrm>
          <a:prstGeom prst="rect">
            <a:avLst/>
          </a:prstGeom>
        </p:spPr>
        <p:txBody>
          <a:bodyPr vert="horz">
            <a:normAutofit fontScale="85000" lnSpcReduction="20000"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/>
              <a:buNone/>
            </a:pPr>
            <a:r>
              <a:rPr lang="ru-RU" b="1" dirty="0" smtClean="0"/>
              <a:t>Диплом за 3 место  в конкурсе «Конспект учебного занятия»</a:t>
            </a:r>
            <a:endParaRPr lang="ru-RU" dirty="0"/>
          </a:p>
        </p:txBody>
      </p:sp>
      <p:pic>
        <p:nvPicPr>
          <p:cNvPr id="11" name="Picture 2" descr="http://img0.liveinternet.ru/images/attach/c/3/77/957/77957384_77772038_zvezdochki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283883"/>
            <a:ext cx="1549351" cy="1549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1135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23528" y="163298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Всероссийские конкурсы для детей и педагогов</a:t>
            </a:r>
            <a:endParaRPr lang="ru-RU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4454188" y="5207686"/>
            <a:ext cx="2448272" cy="504056"/>
          </a:xfrm>
          <a:prstGeom prst="rect">
            <a:avLst/>
          </a:prstGeom>
        </p:spPr>
        <p:txBody>
          <a:bodyPr vert="horz">
            <a:normAutofit fontScale="40000" lnSpcReduction="20000"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/>
              <a:buNone/>
            </a:pPr>
            <a:r>
              <a:rPr lang="ru-RU" b="1" dirty="0" smtClean="0"/>
              <a:t>Диплом за 3 место  в конкурсе «Конспект учебного занятия»</a:t>
            </a:r>
            <a:endParaRPr lang="ru-RU" dirty="0"/>
          </a:p>
        </p:txBody>
      </p:sp>
      <p:pic>
        <p:nvPicPr>
          <p:cNvPr id="7170" name="Picture 2" descr="G:\Конкурсы\Демидова Ольга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031222"/>
            <a:ext cx="2952574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Секретарь\Desktop\Яркие события\Демидов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136212"/>
            <a:ext cx="2964515" cy="4193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бъект 2"/>
          <p:cNvSpPr txBox="1">
            <a:spLocks/>
          </p:cNvSpPr>
          <p:nvPr/>
        </p:nvSpPr>
        <p:spPr>
          <a:xfrm>
            <a:off x="1403648" y="6329567"/>
            <a:ext cx="2952574" cy="504056"/>
          </a:xfrm>
          <a:prstGeom prst="rect">
            <a:avLst/>
          </a:prstGeom>
        </p:spPr>
        <p:txBody>
          <a:bodyPr vert="horz">
            <a:normAutofit fontScale="47500" lnSpcReduction="20000"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/>
              <a:buNone/>
            </a:pPr>
            <a:r>
              <a:rPr lang="ru-RU" b="1" dirty="0" smtClean="0"/>
              <a:t>Диплом за 1 место  в конкурсе «Лучший конспект занятия ДОУ»</a:t>
            </a:r>
            <a:endParaRPr lang="ru-RU" dirty="0"/>
          </a:p>
        </p:txBody>
      </p:sp>
      <p:pic>
        <p:nvPicPr>
          <p:cNvPr id="10" name="Picture 2" descr="C:\Users\Секретарь\Desktop\Яркие события\Демидова Ольга Александровн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1226" y="742711"/>
            <a:ext cx="3152774" cy="446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Объект 2"/>
          <p:cNvSpPr txBox="1">
            <a:spLocks/>
          </p:cNvSpPr>
          <p:nvPr/>
        </p:nvSpPr>
        <p:spPr>
          <a:xfrm>
            <a:off x="6902460" y="5207686"/>
            <a:ext cx="2241540" cy="1245650"/>
          </a:xfrm>
          <a:prstGeom prst="rect">
            <a:avLst/>
          </a:prstGeom>
        </p:spPr>
        <p:txBody>
          <a:bodyPr vert="horz">
            <a:normAutofit fontScale="55000" lnSpcReduction="20000"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/>
              <a:buNone/>
            </a:pPr>
            <a:r>
              <a:rPr lang="ru-RU" b="1" dirty="0" smtClean="0"/>
              <a:t>Благодарственное письмо за активное участие в дистанционных конкурсах</a:t>
            </a:r>
            <a:endParaRPr lang="ru-RU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29" t="37295" r="54031" b="12295"/>
          <a:stretch/>
        </p:blipFill>
        <p:spPr bwMode="auto">
          <a:xfrm>
            <a:off x="96118" y="1304089"/>
            <a:ext cx="2005013" cy="2953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Объект 2"/>
          <p:cNvSpPr txBox="1">
            <a:spLocks/>
          </p:cNvSpPr>
          <p:nvPr/>
        </p:nvSpPr>
        <p:spPr>
          <a:xfrm>
            <a:off x="0" y="4275170"/>
            <a:ext cx="2005013" cy="612742"/>
          </a:xfrm>
          <a:prstGeom prst="rect">
            <a:avLst/>
          </a:prstGeom>
        </p:spPr>
        <p:txBody>
          <a:bodyPr vert="horz">
            <a:normAutofit fontScale="62500" lnSpcReduction="20000"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/>
              <a:buNone/>
            </a:pPr>
            <a:r>
              <a:rPr lang="ru-RU" b="1" dirty="0" smtClean="0"/>
              <a:t>Демидова О.А. воспитатель </a:t>
            </a:r>
            <a:endParaRPr lang="ru-RU" b="1" dirty="0"/>
          </a:p>
        </p:txBody>
      </p:sp>
      <p:pic>
        <p:nvPicPr>
          <p:cNvPr id="12" name="Picture 2" descr="http://img0.liveinternet.ru/images/attach/c/3/77/957/77957384_77772038_zvezdochki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-31966"/>
            <a:ext cx="1549351" cy="1549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0443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8343" y="23748"/>
            <a:ext cx="8839200" cy="838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Участники Ярмарки социально-</a:t>
            </a:r>
            <a:r>
              <a:rPr lang="ru-RU" dirty="0" err="1" smtClean="0"/>
              <a:t>педагогичесих</a:t>
            </a:r>
            <a:r>
              <a:rPr lang="ru-RU" dirty="0" smtClean="0"/>
              <a:t> инноваций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3110" y="3519174"/>
            <a:ext cx="2051538" cy="917938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b="1" dirty="0" smtClean="0"/>
              <a:t>Тетюшева Е.А. </a:t>
            </a:r>
            <a:r>
              <a:rPr lang="ru-RU" dirty="0" smtClean="0"/>
              <a:t>педагог-психолог</a:t>
            </a:r>
          </a:p>
        </p:txBody>
      </p:sp>
      <p:pic>
        <p:nvPicPr>
          <p:cNvPr id="12290" name="Picture 2" descr="C:\Users\Секретарь\Pictures\img25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124744"/>
            <a:ext cx="4177471" cy="559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86" t="21312" r="71888" b="54098"/>
          <a:stretch/>
        </p:blipFill>
        <p:spPr bwMode="auto">
          <a:xfrm>
            <a:off x="303110" y="1449469"/>
            <a:ext cx="2051538" cy="2051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2555775" y="3047205"/>
            <a:ext cx="1839780" cy="3534019"/>
            <a:chOff x="2555775" y="3047205"/>
            <a:chExt cx="1839780" cy="3534019"/>
          </a:xfrm>
        </p:grpSpPr>
        <p:sp>
          <p:nvSpPr>
            <p:cNvPr id="7" name="Объект 2"/>
            <p:cNvSpPr txBox="1">
              <a:spLocks/>
            </p:cNvSpPr>
            <p:nvPr/>
          </p:nvSpPr>
          <p:spPr>
            <a:xfrm>
              <a:off x="2555775" y="5717128"/>
              <a:ext cx="1800201" cy="864096"/>
            </a:xfrm>
            <a:prstGeom prst="rect">
              <a:avLst/>
            </a:prstGeom>
          </p:spPr>
          <p:txBody>
            <a:bodyPr vert="horz">
              <a:normAutofit fontScale="62500" lnSpcReduction="20000"/>
            </a:bodyPr>
            <a:lstStyle>
              <a:lvl1pPr marL="342900" indent="-3429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/>
                <a:buChar char=""/>
                <a:defRPr kumimoji="0" sz="32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/>
                <a:buChar char=""/>
                <a:defRPr kumimoji="0" sz="2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/>
                <a:buChar char=""/>
                <a:defRPr kumimoji="0" sz="2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 2"/>
                <a:buChar char=""/>
                <a:defRPr kumimoji="0" sz="20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"/>
                <a:defRPr kumimoji="0"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"/>
                <a:defRPr kumimoji="0"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"/>
                <a:defRPr kumimoji="0" sz="16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"/>
                <a:defRPr kumimoji="0" sz="16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rtl="0" eaLnBrk="1" latinLnBrk="0" hangingPunct="1"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 2"/>
                <a:buChar char=""/>
                <a:defRPr kumimoji="0" sz="14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Wingdings 2"/>
                <a:buNone/>
              </a:pPr>
              <a:r>
                <a:rPr lang="ru-RU" b="1" dirty="0" smtClean="0"/>
                <a:t>Дорофеева Н.А.</a:t>
              </a:r>
              <a:r>
                <a:rPr lang="ru-RU" dirty="0" smtClean="0"/>
                <a:t> воспитатель </a:t>
              </a:r>
              <a:endParaRPr lang="ru-RU" dirty="0"/>
            </a:p>
          </p:txBody>
        </p:sp>
        <p:pic>
          <p:nvPicPr>
            <p:cNvPr id="12292" name="Picture 4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073" t="20132" r="54032" b="31097"/>
            <a:stretch/>
          </p:blipFill>
          <p:spPr bwMode="auto">
            <a:xfrm>
              <a:off x="2555776" y="3047205"/>
              <a:ext cx="1839779" cy="2669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9" name="Picture 2" descr="http://img0.liveinternet.ru/images/attach/c/3/77/957/77957384_77772038_zvezdochki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268760"/>
            <a:ext cx="1549351" cy="1549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4395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5229200"/>
            <a:ext cx="8568952" cy="1800200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13 </a:t>
            </a:r>
            <a:r>
              <a:rPr lang="ru-RU" b="1" dirty="0">
                <a:solidFill>
                  <a:schemeClr val="tx1"/>
                </a:solidFill>
              </a:rPr>
              <a:t>февраля 2015 года</a:t>
            </a:r>
            <a:r>
              <a:rPr lang="ru-RU" dirty="0">
                <a:solidFill>
                  <a:schemeClr val="tx1"/>
                </a:solidFill>
              </a:rPr>
              <a:t>  в школе состоялось внеклассное </a:t>
            </a:r>
            <a:r>
              <a:rPr lang="ru-RU" dirty="0" smtClean="0">
                <a:solidFill>
                  <a:schemeClr val="tx1"/>
                </a:solidFill>
              </a:rPr>
              <a:t>мероприятие </a:t>
            </a:r>
            <a:r>
              <a:rPr lang="ru-RU" dirty="0">
                <a:solidFill>
                  <a:schemeClr val="tx1"/>
                </a:solidFill>
              </a:rPr>
              <a:t> </a:t>
            </a:r>
            <a:r>
              <a:rPr lang="ru-RU" b="1" dirty="0">
                <a:solidFill>
                  <a:schemeClr val="tx1"/>
                </a:solidFill>
              </a:rPr>
              <a:t>"Дети войны"</a:t>
            </a:r>
            <a:r>
              <a:rPr lang="ru-RU" dirty="0">
                <a:solidFill>
                  <a:schemeClr val="tx1"/>
                </a:solidFill>
              </a:rPr>
              <a:t>, куда  были приглашены односельчане, детство которых выпало на </a:t>
            </a:r>
            <a:r>
              <a:rPr lang="ru-RU" dirty="0" smtClean="0">
                <a:solidFill>
                  <a:schemeClr val="tx1"/>
                </a:solidFill>
              </a:rPr>
              <a:t>суровые </a:t>
            </a:r>
            <a:r>
              <a:rPr lang="ru-RU" dirty="0">
                <a:solidFill>
                  <a:schemeClr val="tx1"/>
                </a:solidFill>
              </a:rPr>
              <a:t>военные годы. Эта волнительная встреча-воспоминание, тронувшая всех до глубины души,  надолго запомнится учащимся нашей школы.</a:t>
            </a:r>
          </a:p>
          <a:p>
            <a:pPr algn="just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86800" cy="838200"/>
          </a:xfrm>
        </p:spPr>
        <p:txBody>
          <a:bodyPr/>
          <a:lstStyle/>
          <a:p>
            <a:pPr algn="ctr"/>
            <a:r>
              <a:rPr lang="ru-RU" dirty="0" smtClean="0"/>
              <a:t>К 70-летию со дня Великой Победы</a:t>
            </a:r>
            <a:endParaRPr lang="ru-RU" dirty="0"/>
          </a:p>
        </p:txBody>
      </p:sp>
      <p:pic>
        <p:nvPicPr>
          <p:cNvPr id="2050" name="Picture 2" descr="C:\Users\Секретарь\Desktop\Яркие события\DSC0816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14"/>
          <a:stretch/>
        </p:blipFill>
        <p:spPr bwMode="auto">
          <a:xfrm>
            <a:off x="1475656" y="1196752"/>
            <a:ext cx="6848252" cy="3939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img0.liveinternet.ru/images/attach/c/3/77/957/77957384_77772038_zvezdochki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96752"/>
            <a:ext cx="1549351" cy="1549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1954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1" name="Picture 2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85" t="32825" r="27549" b="18631"/>
          <a:stretch/>
        </p:blipFill>
        <p:spPr bwMode="auto">
          <a:xfrm>
            <a:off x="251520" y="1190577"/>
            <a:ext cx="8712968" cy="5478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31640" y="267247"/>
            <a:ext cx="69797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внимание!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60" name="Picture 12" descr="http://s01.yapfiles.ru/files/643789/begut2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678" y="4733874"/>
            <a:ext cx="1630423" cy="1705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://www.ozgunresimler.com/data/media/3446/etudiants012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960390"/>
            <a:ext cx="670830" cy="1252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http://menjinskazosh.at.ua/novij/529117727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2260" y="1105668"/>
            <a:ext cx="2746519" cy="2746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img0.liveinternet.ru/images/attach/c/3/77/957/77957384_77772038_zvezdochki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844824"/>
            <a:ext cx="1549351" cy="1549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103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6148" name="Picture 4" descr="http://player.myshared.ru/941777/data/images/img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12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img0.liveinternet.ru/images/attach/c/3/77/957/77957384_77772038_zvezdochki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04664"/>
            <a:ext cx="1549351" cy="1549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59.fastpic.ru/big/2014/0111/62/6ee02d24499172ed52c572ac9f8b656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44874">
            <a:off x="8209936" y="2703389"/>
            <a:ext cx="785105" cy="1115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http://www.03npr.ru/photo_category/_small/1374861629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717032"/>
            <a:ext cx="1850896" cy="2467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2503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4042" y="260648"/>
            <a:ext cx="8686800" cy="838200"/>
          </a:xfrm>
        </p:spPr>
        <p:txBody>
          <a:bodyPr/>
          <a:lstStyle/>
          <a:p>
            <a:r>
              <a:rPr lang="ru-RU" dirty="0" smtClean="0"/>
              <a:t>К 70-летию Великой Победы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95320" y="4293096"/>
            <a:ext cx="874117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8 мая 2015 года</a:t>
            </a:r>
            <a:r>
              <a:rPr lang="ru-RU" dirty="0"/>
              <a:t>  состоялся концерт, посвященный знаменательной дате  </a:t>
            </a:r>
            <a:r>
              <a:rPr lang="ru-RU" b="1" dirty="0"/>
              <a:t>70-летию Великой Победы</a:t>
            </a:r>
            <a:r>
              <a:rPr lang="ru-RU" dirty="0"/>
              <a:t> в ВОВ, в котором приняли активное участие и ученики, и педагоги. Прозвучали песни военных лет, стихотворения. Никого не оставила равнодушными литературно-музыкальная композиция "А зори здесь тихие" в исполнении педагогов школы: Шошиной О.И., Счеснюк Н.В., </a:t>
            </a:r>
            <a:r>
              <a:rPr lang="ru-RU" dirty="0" err="1"/>
              <a:t>Бершовой</a:t>
            </a:r>
            <a:r>
              <a:rPr lang="ru-RU" dirty="0"/>
              <a:t> Е.В., </a:t>
            </a:r>
            <a:r>
              <a:rPr lang="ru-RU" dirty="0" err="1"/>
              <a:t>Фольмер</a:t>
            </a:r>
            <a:r>
              <a:rPr lang="ru-RU" dirty="0"/>
              <a:t> Ю.Ю, Силиной А.В., Густовой С.М. и Сарычевой Г.А. На глазах зрителей были слёзы - так правдоподобно передали атмосферу огненных лет наши артисты.  </a:t>
            </a:r>
            <a:r>
              <a:rPr lang="ru-RU" dirty="0" smtClean="0"/>
              <a:t>В завершении </a:t>
            </a:r>
            <a:r>
              <a:rPr lang="ru-RU" dirty="0"/>
              <a:t> концерта  учащиеся школы высадили сирень у памятника погибшим воинам.</a:t>
            </a:r>
            <a:br>
              <a:rPr lang="ru-RU" dirty="0"/>
            </a:br>
            <a:r>
              <a:rPr lang="ru-RU" dirty="0"/>
              <a:t> </a:t>
            </a:r>
          </a:p>
        </p:txBody>
      </p:sp>
      <p:pic>
        <p:nvPicPr>
          <p:cNvPr id="22532" name="Picture 4" descr="http://kladsh-ros.edu.yar.ru/data/images/545_w300_h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572" y="1268760"/>
            <a:ext cx="3749097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83" t="26210" r="27228" b="13710"/>
          <a:stretch/>
        </p:blipFill>
        <p:spPr bwMode="auto">
          <a:xfrm>
            <a:off x="4355976" y="1284562"/>
            <a:ext cx="4273101" cy="2792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://img0.liveinternet.ru/images/attach/c/3/77/957/77957384_77772038_zvezdochki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32656"/>
            <a:ext cx="1549351" cy="1549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3421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0948" y="188640"/>
            <a:ext cx="8686800" cy="838200"/>
          </a:xfrm>
        </p:spPr>
        <p:txBody>
          <a:bodyPr/>
          <a:lstStyle/>
          <a:p>
            <a:r>
              <a:rPr lang="ru-RU" dirty="0" smtClean="0"/>
              <a:t>70-летие со дня Великой Победы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0779" y="1145825"/>
            <a:ext cx="8686800" cy="4525963"/>
          </a:xfrm>
        </p:spPr>
        <p:txBody>
          <a:bodyPr/>
          <a:lstStyle/>
          <a:p>
            <a:pPr marL="0" indent="0">
              <a:buNone/>
            </a:pPr>
            <a:r>
              <a:rPr lang="ru-RU" b="1" i="1" dirty="0" smtClean="0"/>
              <a:t>Акция «Бессмертный полк»</a:t>
            </a:r>
            <a:endParaRPr lang="ru-RU" b="1" i="1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37339" t="29191" r="21767" b="24460"/>
          <a:stretch/>
        </p:blipFill>
        <p:spPr bwMode="auto">
          <a:xfrm>
            <a:off x="251520" y="1772816"/>
            <a:ext cx="4464496" cy="32092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3"/>
          <a:srcRect l="20994" t="7696" r="21475" b="18473"/>
          <a:stretch/>
        </p:blipFill>
        <p:spPr bwMode="auto">
          <a:xfrm>
            <a:off x="5508104" y="1340768"/>
            <a:ext cx="3419475" cy="24669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4"/>
          <a:srcRect l="23077" t="18243" r="22916" b="28450"/>
          <a:stretch/>
        </p:blipFill>
        <p:spPr bwMode="auto">
          <a:xfrm>
            <a:off x="4932040" y="4005064"/>
            <a:ext cx="3995539" cy="266429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412" name="Picture 4" descr="http://img0.liveinternet.ru/images/attach/c/5/86/608/86608122_9_Maya_Den_Pobeduy__44_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491762"/>
            <a:ext cx="4896544" cy="2334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img0.liveinternet.ru/images/attach/c/3/77/957/77957384_77772038_zvezdochki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1380" y="1828112"/>
            <a:ext cx="1549351" cy="1549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4451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3840" y="116632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Святые </a:t>
            </a:r>
            <a:r>
              <a:rPr lang="ru-RU" dirty="0"/>
              <a:t>Ярославской земли. Храмы и монастыри Ярославской земли</a:t>
            </a:r>
            <a:r>
              <a:rPr lang="ru-RU" dirty="0" smtClean="0"/>
              <a:t>"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34324" y="1737252"/>
            <a:ext cx="4995664" cy="452596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19 </a:t>
            </a:r>
            <a:r>
              <a:rPr lang="ru-RU" b="1" dirty="0"/>
              <a:t>января в   школе были проведены открытые уроки  "Святые Ярославской земли. Храмы и монастыри Ярославской земли".  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Уроки прошли эмоционально насыщенно и  информативно в форме беседы с использованием мультимедийных презентаций.   </a:t>
            </a:r>
            <a:br>
              <a:rPr lang="ru-RU" dirty="0"/>
            </a:br>
            <a:r>
              <a:rPr lang="ru-RU" dirty="0"/>
              <a:t>Уроки подготовили и провели - </a:t>
            </a:r>
            <a:r>
              <a:rPr lang="ru-RU" b="1" dirty="0"/>
              <a:t>Сибирцева Е.А., Счеснюк Н.В.</a:t>
            </a:r>
          </a:p>
        </p:txBody>
      </p:sp>
      <p:pic>
        <p:nvPicPr>
          <p:cNvPr id="14340" name="Picture 4" descr="Церковь Николая Чудотворца, Новоникольско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540"/>
          <a:stretch/>
        </p:blipFill>
        <p:spPr bwMode="auto">
          <a:xfrm>
            <a:off x="212116" y="1412776"/>
            <a:ext cx="3711812" cy="4824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img0.liveinternet.ru/images/attach/c/3/77/957/77957384_77772038_zvezdochki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23615"/>
            <a:ext cx="1549351" cy="1549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0465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686800" cy="838200"/>
          </a:xfrm>
        </p:spPr>
        <p:txBody>
          <a:bodyPr/>
          <a:lstStyle/>
          <a:p>
            <a:pPr algn="ctr"/>
            <a:r>
              <a:rPr lang="ru-RU" dirty="0" smtClean="0"/>
              <a:t>В гости к госпоже Масленице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5260533"/>
            <a:ext cx="8668072" cy="1571005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ru-RU" b="1" dirty="0">
                <a:solidFill>
                  <a:schemeClr val="tx1"/>
                </a:solidFill>
              </a:rPr>
              <a:t>12 марта 2015</a:t>
            </a:r>
            <a:r>
              <a:rPr lang="ru-RU" dirty="0">
                <a:solidFill>
                  <a:schemeClr val="tx1"/>
                </a:solidFill>
              </a:rPr>
              <a:t> года в преддверии Широкой  масленичной недели состоялась экскурсия в г. Ярославль в резиденцию госпожи Масленицы. Участники поездки  полакомились блинами, посидели на троне самой госпожи Масленицы, услышали рёв главного символа Ярославской земли Медведя! Поездка очень понравилась и ребятам, и взрослым. Спасибо организаторам!</a:t>
            </a:r>
          </a:p>
        </p:txBody>
      </p:sp>
      <p:pic>
        <p:nvPicPr>
          <p:cNvPr id="1026" name="Picture 2" descr="C:\Users\Секретарь\Desktop\Яркие события\DSC081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268760"/>
            <a:ext cx="5875623" cy="3917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natalyagurkina.ucoz.ua/_fr/4/9531854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303" y="1052736"/>
            <a:ext cx="1826055" cy="202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natalyagurkina.ucoz.ua/_fr/4/9531854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7944" y="1088483"/>
            <a:ext cx="1826055" cy="202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3539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772" y="116632"/>
            <a:ext cx="8686800" cy="838200"/>
          </a:xfrm>
        </p:spPr>
        <p:txBody>
          <a:bodyPr/>
          <a:lstStyle/>
          <a:p>
            <a:r>
              <a:rPr lang="ru-RU" dirty="0" smtClean="0"/>
              <a:t>Поход на байдарках по о. </a:t>
            </a:r>
            <a:r>
              <a:rPr lang="ru-RU" dirty="0" err="1" smtClean="0"/>
              <a:t>Неро</a:t>
            </a:r>
            <a:endParaRPr lang="ru-RU" dirty="0"/>
          </a:p>
        </p:txBody>
      </p:sp>
      <p:pic>
        <p:nvPicPr>
          <p:cNvPr id="15362" name="Picture 2" descr="F:\DSCN287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85" y="1165393"/>
            <a:ext cx="4032447" cy="302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04048" y="1477233"/>
            <a:ext cx="37444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Очень запомнился  ребятам, участникам кружка туристы-краеведы, поход на байдарках  по о. </a:t>
            </a:r>
            <a:r>
              <a:rPr lang="ru-RU" dirty="0" err="1" smtClean="0"/>
              <a:t>Неро</a:t>
            </a:r>
            <a:r>
              <a:rPr lang="ru-RU" dirty="0" smtClean="0"/>
              <a:t>, который состоялся </a:t>
            </a:r>
            <a:r>
              <a:rPr lang="ru-RU" b="1" dirty="0" smtClean="0"/>
              <a:t>10.06.2015 года</a:t>
            </a:r>
            <a:endParaRPr lang="ru-RU" b="1" dirty="0"/>
          </a:p>
        </p:txBody>
      </p:sp>
      <p:pic>
        <p:nvPicPr>
          <p:cNvPr id="15363" name="Picture 3" descr="F:\DSCN286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5986" y="3140969"/>
            <a:ext cx="4800510" cy="3600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natalyagurkina.ucoz.ua/_fr/4/9531854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189728"/>
            <a:ext cx="1826055" cy="202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veslom.narod.ru/rafting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44008" y="5232407"/>
            <a:ext cx="2118093" cy="79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79728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1280</TotalTime>
  <Words>726</Words>
  <Application>Microsoft Office PowerPoint</Application>
  <PresentationFormat>Экран (4:3)</PresentationFormat>
  <Paragraphs>97</Paragraphs>
  <Slides>41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Трек</vt:lpstr>
      <vt:lpstr>Презентация PowerPoint</vt:lpstr>
      <vt:lpstr>Презентация PowerPoint</vt:lpstr>
      <vt:lpstr>Встреча с героем России!!! </vt:lpstr>
      <vt:lpstr>К 70-летию со дня Великой Победы</vt:lpstr>
      <vt:lpstr>К 70-летию Великой Победы</vt:lpstr>
      <vt:lpstr>70-летие со дня Великой Победы</vt:lpstr>
      <vt:lpstr>Святые Ярославской земли. Храмы и монастыри Ярославской земли"</vt:lpstr>
      <vt:lpstr>В гости к госпоже Масленице</vt:lpstr>
      <vt:lpstr>Поход на байдарках по о. Неро</vt:lpstr>
      <vt:lpstr>Презентация PowerPoint</vt:lpstr>
      <vt:lpstr>Посвящение в первоклассники</vt:lpstr>
      <vt:lpstr>Субботник</vt:lpstr>
      <vt:lpstr>Рождественская Ёлка в лесу</vt:lpstr>
      <vt:lpstr>Лыжный пробег «Русь-2015»</vt:lpstr>
      <vt:lpstr>Спортивный праздник ГТО</vt:lpstr>
      <vt:lpstr>Фестиваль Живая старина</vt:lpstr>
      <vt:lpstr>Поездка на Селигер</vt:lpstr>
      <vt:lpstr>До свидания, начальная школа!</vt:lpstr>
      <vt:lpstr>Презентация PowerPoint</vt:lpstr>
      <vt:lpstr>Конкурс «Ученик года 2014»</vt:lpstr>
      <vt:lpstr>Дистанционная познавательная викторина к 155-летию А.П. Чехова</vt:lpstr>
      <vt:lpstr>Областные соревнования по ПДД</vt:lpstr>
      <vt:lpstr>Краеведческая конференция «Отечество»</vt:lpstr>
      <vt:lpstr>Победитель районной выставки «Эти руки золотые»</vt:lpstr>
      <vt:lpstr>Победитель районной выставки «Эти руки золотые»</vt:lpstr>
      <vt:lpstr>Победитель районной выставки «Эти руки золотые»</vt:lpstr>
      <vt:lpstr>Районная спартакиада по шахматам «Белая ладья»</vt:lpstr>
      <vt:lpstr>Соревнования по мини-футболу</vt:lpstr>
      <vt:lpstr>Соревнования по настольному теннису</vt:lpstr>
      <vt:lpstr>Всероссийские соревнования «Чудо-шашки»</vt:lpstr>
      <vt:lpstr>Районный фестиваль детского творчества «Радуга»</vt:lpstr>
      <vt:lpstr>Районный фестиваль детского творчества «Радуга»</vt:lpstr>
      <vt:lpstr>Турслёт-2015</vt:lpstr>
      <vt:lpstr>Презентация PowerPoint</vt:lpstr>
      <vt:lpstr>Конкурс «Ученик года-2014»</vt:lpstr>
      <vt:lpstr>За активное участие в 58 туристическом слёте и достижения команды во Всероссийской эколого-краеведческой экспедиции</vt:lpstr>
      <vt:lpstr>Всероссийские конкурсы для детей и педагогов</vt:lpstr>
      <vt:lpstr>Всероссийские конкурсы для детей и педагогов</vt:lpstr>
      <vt:lpstr>Участники Ярмарки социально-педагогичесих инноваций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МОУ Кладовицкая ООШ</dc:title>
  <dc:creator>Секретарь</dc:creator>
  <cp:lastModifiedBy>Секретарь</cp:lastModifiedBy>
  <cp:revision>83</cp:revision>
  <dcterms:created xsi:type="dcterms:W3CDTF">2014-06-23T09:36:26Z</dcterms:created>
  <dcterms:modified xsi:type="dcterms:W3CDTF">2015-07-01T12:40:38Z</dcterms:modified>
</cp:coreProperties>
</file>